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Inter" panose="020B0604020202020204" charset="0"/>
      <p:regular r:id="rId11"/>
    </p:embeddedFont>
    <p:embeddedFont>
      <p:font typeface="Inter Bold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3" d="100"/>
          <a:sy n="63" d="100"/>
        </p:scale>
        <p:origin x="792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09.11.2025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92238" y="3846165"/>
            <a:ext cx="7088237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RideMate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5100191"/>
            <a:ext cx="9445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Your Ultimate Riding Companion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2238" y="5872757"/>
            <a:ext cx="9445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Ride Smarter. Share Freely. Connect Globally.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92238" y="3325266"/>
            <a:ext cx="7088237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What is RideMate?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4579292"/>
            <a:ext cx="9445526" cy="2353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RideMate is a cloud-powered biking companion that unifies expense tracking, ride sharing, and performance analytics. Whether you're a solo rider or part of a riding crew, RideMate transforms how bikers connect with their bikes and each other through real-time data and shared experiences.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812138" y="748293"/>
            <a:ext cx="7767638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 Problem We Solve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831188" y="2567434"/>
            <a:ext cx="4619030" cy="3108871"/>
            <a:chOff x="0" y="0"/>
            <a:chExt cx="6158707" cy="4145162"/>
          </a:xfrm>
        </p:grpSpPr>
        <p:sp>
          <p:nvSpPr>
            <p:cNvPr id="10" name="Freeform 10"/>
            <p:cNvSpPr/>
            <p:nvPr/>
          </p:nvSpPr>
          <p:spPr>
            <a:xfrm>
              <a:off x="25400" y="25400"/>
              <a:ext cx="6107938" cy="4094353"/>
            </a:xfrm>
            <a:custGeom>
              <a:avLst/>
              <a:gdLst/>
              <a:ahLst/>
              <a:cxnLst/>
              <a:rect l="l" t="t" r="r" b="b"/>
              <a:pathLst>
                <a:path w="6107938" h="4094353">
                  <a:moveTo>
                    <a:pt x="0" y="243840"/>
                  </a:moveTo>
                  <a:cubicBezTo>
                    <a:pt x="0" y="109220"/>
                    <a:pt x="109601" y="0"/>
                    <a:pt x="244856" y="0"/>
                  </a:cubicBezTo>
                  <a:lnTo>
                    <a:pt x="5863082" y="0"/>
                  </a:lnTo>
                  <a:cubicBezTo>
                    <a:pt x="5998337" y="0"/>
                    <a:pt x="6107938" y="109220"/>
                    <a:pt x="6107938" y="243840"/>
                  </a:cubicBezTo>
                  <a:lnTo>
                    <a:pt x="6107938" y="3850513"/>
                  </a:lnTo>
                  <a:cubicBezTo>
                    <a:pt x="6107938" y="3985133"/>
                    <a:pt x="5998337" y="4094353"/>
                    <a:pt x="5863082" y="4094353"/>
                  </a:cubicBezTo>
                  <a:lnTo>
                    <a:pt x="244856" y="4094353"/>
                  </a:lnTo>
                  <a:cubicBezTo>
                    <a:pt x="109601" y="4094353"/>
                    <a:pt x="0" y="3985133"/>
                    <a:pt x="0" y="385051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158738" cy="4145153"/>
            </a:xfrm>
            <a:custGeom>
              <a:avLst/>
              <a:gdLst/>
              <a:ahLst/>
              <a:cxnLst/>
              <a:rect l="l" t="t" r="r" b="b"/>
              <a:pathLst>
                <a:path w="6158738" h="4145153">
                  <a:moveTo>
                    <a:pt x="0" y="269240"/>
                  </a:moveTo>
                  <a:cubicBezTo>
                    <a:pt x="0" y="120396"/>
                    <a:pt x="121031" y="0"/>
                    <a:pt x="270256" y="0"/>
                  </a:cubicBezTo>
                  <a:lnTo>
                    <a:pt x="5888482" y="0"/>
                  </a:lnTo>
                  <a:lnTo>
                    <a:pt x="5888482" y="25400"/>
                  </a:lnTo>
                  <a:lnTo>
                    <a:pt x="5888482" y="0"/>
                  </a:lnTo>
                  <a:cubicBezTo>
                    <a:pt x="6037580" y="0"/>
                    <a:pt x="6158738" y="120396"/>
                    <a:pt x="6158738" y="269240"/>
                  </a:cubicBezTo>
                  <a:lnTo>
                    <a:pt x="6133338" y="269240"/>
                  </a:lnTo>
                  <a:lnTo>
                    <a:pt x="6158738" y="269240"/>
                  </a:lnTo>
                  <a:lnTo>
                    <a:pt x="6158738" y="3875913"/>
                  </a:lnTo>
                  <a:lnTo>
                    <a:pt x="6133338" y="3875913"/>
                  </a:lnTo>
                  <a:lnTo>
                    <a:pt x="6158738" y="3875913"/>
                  </a:lnTo>
                  <a:cubicBezTo>
                    <a:pt x="6158738" y="4024757"/>
                    <a:pt x="6037707" y="4145153"/>
                    <a:pt x="5888482" y="4145153"/>
                  </a:cubicBezTo>
                  <a:lnTo>
                    <a:pt x="5888482" y="4119753"/>
                  </a:lnTo>
                  <a:lnTo>
                    <a:pt x="5888482" y="4145153"/>
                  </a:lnTo>
                  <a:lnTo>
                    <a:pt x="270256" y="4145153"/>
                  </a:lnTo>
                  <a:lnTo>
                    <a:pt x="270256" y="4119753"/>
                  </a:lnTo>
                  <a:lnTo>
                    <a:pt x="270256" y="4145153"/>
                  </a:lnTo>
                  <a:cubicBezTo>
                    <a:pt x="121031" y="4145153"/>
                    <a:pt x="0" y="4024757"/>
                    <a:pt x="0" y="3875913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875913"/>
                  </a:lnTo>
                  <a:lnTo>
                    <a:pt x="25400" y="3875913"/>
                  </a:lnTo>
                  <a:lnTo>
                    <a:pt x="50800" y="3875913"/>
                  </a:lnTo>
                  <a:cubicBezTo>
                    <a:pt x="50800" y="3996436"/>
                    <a:pt x="148971" y="4094353"/>
                    <a:pt x="270256" y="4094353"/>
                  </a:cubicBezTo>
                  <a:lnTo>
                    <a:pt x="5888482" y="4094353"/>
                  </a:lnTo>
                  <a:cubicBezTo>
                    <a:pt x="6009767" y="4094353"/>
                    <a:pt x="6107938" y="3996436"/>
                    <a:pt x="6107938" y="3875913"/>
                  </a:cubicBezTo>
                  <a:lnTo>
                    <a:pt x="6107938" y="269240"/>
                  </a:lnTo>
                  <a:cubicBezTo>
                    <a:pt x="6107938" y="148717"/>
                    <a:pt x="6009767" y="50800"/>
                    <a:pt x="5888482" y="50800"/>
                  </a:cubicBezTo>
                  <a:lnTo>
                    <a:pt x="270256" y="50800"/>
                  </a:lnTo>
                  <a:lnTo>
                    <a:pt x="270256" y="25400"/>
                  </a:lnTo>
                  <a:lnTo>
                    <a:pt x="270256" y="50800"/>
                  </a:lnTo>
                  <a:cubicBezTo>
                    <a:pt x="148971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7812138" y="2586484"/>
            <a:ext cx="152400" cy="3070771"/>
            <a:chOff x="0" y="0"/>
            <a:chExt cx="203200" cy="409436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3200" cy="4094353"/>
            </a:xfrm>
            <a:custGeom>
              <a:avLst/>
              <a:gdLst/>
              <a:ahLst/>
              <a:cxnLst/>
              <a:rect l="l" t="t" r="r" b="b"/>
              <a:pathLst>
                <a:path w="203200" h="4094353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3992753"/>
                  </a:lnTo>
                  <a:cubicBezTo>
                    <a:pt x="203200" y="4048887"/>
                    <a:pt x="157734" y="4094353"/>
                    <a:pt x="101600" y="4094353"/>
                  </a:cubicBezTo>
                  <a:cubicBezTo>
                    <a:pt x="45466" y="4094353"/>
                    <a:pt x="0" y="4048887"/>
                    <a:pt x="0" y="3992753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8286155" y="2889051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Scattered Tools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286155" y="3435400"/>
            <a:ext cx="3823395" cy="190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Riders juggle multiple apps to track maintenance, expenses, and ride stats—no unified solution exists.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2695635" y="2567434"/>
            <a:ext cx="4619179" cy="3108871"/>
            <a:chOff x="0" y="0"/>
            <a:chExt cx="6158905" cy="4145162"/>
          </a:xfrm>
        </p:grpSpPr>
        <p:sp>
          <p:nvSpPr>
            <p:cNvPr id="17" name="Freeform 17"/>
            <p:cNvSpPr/>
            <p:nvPr/>
          </p:nvSpPr>
          <p:spPr>
            <a:xfrm>
              <a:off x="25400" y="25400"/>
              <a:ext cx="6108065" cy="4094353"/>
            </a:xfrm>
            <a:custGeom>
              <a:avLst/>
              <a:gdLst/>
              <a:ahLst/>
              <a:cxnLst/>
              <a:rect l="l" t="t" r="r" b="b"/>
              <a:pathLst>
                <a:path w="6108065" h="4094353">
                  <a:moveTo>
                    <a:pt x="0" y="243840"/>
                  </a:moveTo>
                  <a:cubicBezTo>
                    <a:pt x="0" y="109220"/>
                    <a:pt x="109601" y="0"/>
                    <a:pt x="244856" y="0"/>
                  </a:cubicBezTo>
                  <a:lnTo>
                    <a:pt x="5863209" y="0"/>
                  </a:lnTo>
                  <a:cubicBezTo>
                    <a:pt x="5998464" y="0"/>
                    <a:pt x="6108065" y="109220"/>
                    <a:pt x="6108065" y="243840"/>
                  </a:cubicBezTo>
                  <a:lnTo>
                    <a:pt x="6108065" y="3850513"/>
                  </a:lnTo>
                  <a:cubicBezTo>
                    <a:pt x="6108065" y="3985133"/>
                    <a:pt x="5998464" y="4094353"/>
                    <a:pt x="5863209" y="4094353"/>
                  </a:cubicBezTo>
                  <a:lnTo>
                    <a:pt x="244856" y="4094353"/>
                  </a:lnTo>
                  <a:cubicBezTo>
                    <a:pt x="109601" y="4094353"/>
                    <a:pt x="0" y="3985133"/>
                    <a:pt x="0" y="385051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6158865" cy="4145153"/>
            </a:xfrm>
            <a:custGeom>
              <a:avLst/>
              <a:gdLst/>
              <a:ahLst/>
              <a:cxnLst/>
              <a:rect l="l" t="t" r="r" b="b"/>
              <a:pathLst>
                <a:path w="6158865" h="4145153">
                  <a:moveTo>
                    <a:pt x="0" y="269240"/>
                  </a:moveTo>
                  <a:cubicBezTo>
                    <a:pt x="0" y="120396"/>
                    <a:pt x="121031" y="0"/>
                    <a:pt x="270256" y="0"/>
                  </a:cubicBezTo>
                  <a:lnTo>
                    <a:pt x="5888609" y="0"/>
                  </a:lnTo>
                  <a:lnTo>
                    <a:pt x="5888609" y="25400"/>
                  </a:lnTo>
                  <a:lnTo>
                    <a:pt x="5888609" y="0"/>
                  </a:lnTo>
                  <a:cubicBezTo>
                    <a:pt x="6037707" y="0"/>
                    <a:pt x="6158865" y="120396"/>
                    <a:pt x="6158865" y="269240"/>
                  </a:cubicBezTo>
                  <a:lnTo>
                    <a:pt x="6133465" y="269240"/>
                  </a:lnTo>
                  <a:lnTo>
                    <a:pt x="6158865" y="269240"/>
                  </a:lnTo>
                  <a:lnTo>
                    <a:pt x="6158865" y="3875913"/>
                  </a:lnTo>
                  <a:lnTo>
                    <a:pt x="6133465" y="3875913"/>
                  </a:lnTo>
                  <a:lnTo>
                    <a:pt x="6158865" y="3875913"/>
                  </a:lnTo>
                  <a:cubicBezTo>
                    <a:pt x="6158865" y="4024757"/>
                    <a:pt x="6037834" y="4145153"/>
                    <a:pt x="5888609" y="4145153"/>
                  </a:cubicBezTo>
                  <a:lnTo>
                    <a:pt x="5888609" y="4119753"/>
                  </a:lnTo>
                  <a:lnTo>
                    <a:pt x="5888609" y="4145153"/>
                  </a:lnTo>
                  <a:lnTo>
                    <a:pt x="270256" y="4145153"/>
                  </a:lnTo>
                  <a:lnTo>
                    <a:pt x="270256" y="4119753"/>
                  </a:lnTo>
                  <a:lnTo>
                    <a:pt x="270256" y="4145153"/>
                  </a:lnTo>
                  <a:cubicBezTo>
                    <a:pt x="121031" y="4145153"/>
                    <a:pt x="0" y="4024757"/>
                    <a:pt x="0" y="3875913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875913"/>
                  </a:lnTo>
                  <a:lnTo>
                    <a:pt x="25400" y="3875913"/>
                  </a:lnTo>
                  <a:lnTo>
                    <a:pt x="50800" y="3875913"/>
                  </a:lnTo>
                  <a:cubicBezTo>
                    <a:pt x="50800" y="3996436"/>
                    <a:pt x="148971" y="4094353"/>
                    <a:pt x="270256" y="4094353"/>
                  </a:cubicBezTo>
                  <a:lnTo>
                    <a:pt x="5888609" y="4094353"/>
                  </a:lnTo>
                  <a:cubicBezTo>
                    <a:pt x="6009894" y="4094353"/>
                    <a:pt x="6108065" y="3996436"/>
                    <a:pt x="6108065" y="3875913"/>
                  </a:cubicBezTo>
                  <a:lnTo>
                    <a:pt x="6108065" y="269240"/>
                  </a:lnTo>
                  <a:cubicBezTo>
                    <a:pt x="6108065" y="148717"/>
                    <a:pt x="6009894" y="50800"/>
                    <a:pt x="5888609" y="50800"/>
                  </a:cubicBezTo>
                  <a:lnTo>
                    <a:pt x="270256" y="50800"/>
                  </a:lnTo>
                  <a:lnTo>
                    <a:pt x="270256" y="25400"/>
                  </a:lnTo>
                  <a:lnTo>
                    <a:pt x="270256" y="50800"/>
                  </a:lnTo>
                  <a:cubicBezTo>
                    <a:pt x="148971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2676585" y="2586484"/>
            <a:ext cx="152400" cy="3070771"/>
            <a:chOff x="0" y="0"/>
            <a:chExt cx="203200" cy="409436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03200" cy="4094353"/>
            </a:xfrm>
            <a:custGeom>
              <a:avLst/>
              <a:gdLst/>
              <a:ahLst/>
              <a:cxnLst/>
              <a:rect l="l" t="t" r="r" b="b"/>
              <a:pathLst>
                <a:path w="203200" h="4094353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3992753"/>
                  </a:lnTo>
                  <a:cubicBezTo>
                    <a:pt x="203200" y="4048887"/>
                    <a:pt x="157734" y="4094353"/>
                    <a:pt x="101600" y="4094353"/>
                  </a:cubicBezTo>
                  <a:cubicBezTo>
                    <a:pt x="45466" y="4094353"/>
                    <a:pt x="0" y="4048887"/>
                    <a:pt x="0" y="3992753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3150602" y="2889051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No Social Platform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150602" y="3435400"/>
            <a:ext cx="3823544" cy="190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Sharing ride experiences happens across fragmented social networks with no dedicated biking context.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7831188" y="5921723"/>
            <a:ext cx="4619030" cy="3108871"/>
            <a:chOff x="0" y="0"/>
            <a:chExt cx="6158707" cy="4145162"/>
          </a:xfrm>
        </p:grpSpPr>
        <p:sp>
          <p:nvSpPr>
            <p:cNvPr id="24" name="Freeform 24"/>
            <p:cNvSpPr/>
            <p:nvPr/>
          </p:nvSpPr>
          <p:spPr>
            <a:xfrm>
              <a:off x="25400" y="25400"/>
              <a:ext cx="6107938" cy="4094353"/>
            </a:xfrm>
            <a:custGeom>
              <a:avLst/>
              <a:gdLst/>
              <a:ahLst/>
              <a:cxnLst/>
              <a:rect l="l" t="t" r="r" b="b"/>
              <a:pathLst>
                <a:path w="6107938" h="4094353">
                  <a:moveTo>
                    <a:pt x="0" y="243840"/>
                  </a:moveTo>
                  <a:cubicBezTo>
                    <a:pt x="0" y="109220"/>
                    <a:pt x="109601" y="0"/>
                    <a:pt x="244856" y="0"/>
                  </a:cubicBezTo>
                  <a:lnTo>
                    <a:pt x="5863082" y="0"/>
                  </a:lnTo>
                  <a:cubicBezTo>
                    <a:pt x="5998337" y="0"/>
                    <a:pt x="6107938" y="109220"/>
                    <a:pt x="6107938" y="243840"/>
                  </a:cubicBezTo>
                  <a:lnTo>
                    <a:pt x="6107938" y="3850513"/>
                  </a:lnTo>
                  <a:cubicBezTo>
                    <a:pt x="6107938" y="3985133"/>
                    <a:pt x="5998337" y="4094353"/>
                    <a:pt x="5863082" y="4094353"/>
                  </a:cubicBezTo>
                  <a:lnTo>
                    <a:pt x="244856" y="4094353"/>
                  </a:lnTo>
                  <a:cubicBezTo>
                    <a:pt x="109601" y="4094353"/>
                    <a:pt x="0" y="3985133"/>
                    <a:pt x="0" y="385051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6158738" cy="4145153"/>
            </a:xfrm>
            <a:custGeom>
              <a:avLst/>
              <a:gdLst/>
              <a:ahLst/>
              <a:cxnLst/>
              <a:rect l="l" t="t" r="r" b="b"/>
              <a:pathLst>
                <a:path w="6158738" h="4145153">
                  <a:moveTo>
                    <a:pt x="0" y="269240"/>
                  </a:moveTo>
                  <a:cubicBezTo>
                    <a:pt x="0" y="120396"/>
                    <a:pt x="121031" y="0"/>
                    <a:pt x="270256" y="0"/>
                  </a:cubicBezTo>
                  <a:lnTo>
                    <a:pt x="5888482" y="0"/>
                  </a:lnTo>
                  <a:lnTo>
                    <a:pt x="5888482" y="25400"/>
                  </a:lnTo>
                  <a:lnTo>
                    <a:pt x="5888482" y="0"/>
                  </a:lnTo>
                  <a:cubicBezTo>
                    <a:pt x="6037580" y="0"/>
                    <a:pt x="6158738" y="120396"/>
                    <a:pt x="6158738" y="269240"/>
                  </a:cubicBezTo>
                  <a:lnTo>
                    <a:pt x="6133338" y="269240"/>
                  </a:lnTo>
                  <a:lnTo>
                    <a:pt x="6158738" y="269240"/>
                  </a:lnTo>
                  <a:lnTo>
                    <a:pt x="6158738" y="3875913"/>
                  </a:lnTo>
                  <a:lnTo>
                    <a:pt x="6133338" y="3875913"/>
                  </a:lnTo>
                  <a:lnTo>
                    <a:pt x="6158738" y="3875913"/>
                  </a:lnTo>
                  <a:cubicBezTo>
                    <a:pt x="6158738" y="4024757"/>
                    <a:pt x="6037707" y="4145153"/>
                    <a:pt x="5888482" y="4145153"/>
                  </a:cubicBezTo>
                  <a:lnTo>
                    <a:pt x="5888482" y="4119753"/>
                  </a:lnTo>
                  <a:lnTo>
                    <a:pt x="5888482" y="4145153"/>
                  </a:lnTo>
                  <a:lnTo>
                    <a:pt x="270256" y="4145153"/>
                  </a:lnTo>
                  <a:lnTo>
                    <a:pt x="270256" y="4119753"/>
                  </a:lnTo>
                  <a:lnTo>
                    <a:pt x="270256" y="4145153"/>
                  </a:lnTo>
                  <a:cubicBezTo>
                    <a:pt x="121031" y="4145153"/>
                    <a:pt x="0" y="4024757"/>
                    <a:pt x="0" y="3875913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875913"/>
                  </a:lnTo>
                  <a:lnTo>
                    <a:pt x="25400" y="3875913"/>
                  </a:lnTo>
                  <a:lnTo>
                    <a:pt x="50800" y="3875913"/>
                  </a:lnTo>
                  <a:cubicBezTo>
                    <a:pt x="50800" y="3996436"/>
                    <a:pt x="148971" y="4094353"/>
                    <a:pt x="270256" y="4094353"/>
                  </a:cubicBezTo>
                  <a:lnTo>
                    <a:pt x="5888482" y="4094353"/>
                  </a:lnTo>
                  <a:cubicBezTo>
                    <a:pt x="6009767" y="4094353"/>
                    <a:pt x="6107938" y="3996436"/>
                    <a:pt x="6107938" y="3875913"/>
                  </a:cubicBezTo>
                  <a:lnTo>
                    <a:pt x="6107938" y="269240"/>
                  </a:lnTo>
                  <a:cubicBezTo>
                    <a:pt x="6107938" y="148717"/>
                    <a:pt x="6009767" y="50800"/>
                    <a:pt x="5888482" y="50800"/>
                  </a:cubicBezTo>
                  <a:lnTo>
                    <a:pt x="270256" y="50800"/>
                  </a:lnTo>
                  <a:lnTo>
                    <a:pt x="270256" y="25400"/>
                  </a:lnTo>
                  <a:lnTo>
                    <a:pt x="270256" y="50800"/>
                  </a:lnTo>
                  <a:cubicBezTo>
                    <a:pt x="148971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7812138" y="5940772"/>
            <a:ext cx="152400" cy="3070771"/>
            <a:chOff x="0" y="0"/>
            <a:chExt cx="203200" cy="409436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03200" cy="4094353"/>
            </a:xfrm>
            <a:custGeom>
              <a:avLst/>
              <a:gdLst/>
              <a:ahLst/>
              <a:cxnLst/>
              <a:rect l="l" t="t" r="r" b="b"/>
              <a:pathLst>
                <a:path w="203200" h="4094353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3992753"/>
                  </a:lnTo>
                  <a:cubicBezTo>
                    <a:pt x="203200" y="4048887"/>
                    <a:pt x="157734" y="4094353"/>
                    <a:pt x="101600" y="4094353"/>
                  </a:cubicBezTo>
                  <a:cubicBezTo>
                    <a:pt x="45466" y="4094353"/>
                    <a:pt x="0" y="4048887"/>
                    <a:pt x="0" y="3992753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8286155" y="6243340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Missing Insights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286155" y="6789687"/>
            <a:ext cx="3823395" cy="190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Riders lack actionable data about their bikes, spending patterns, and performance metrics in one place.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0288935"/>
            <a:chOff x="0" y="0"/>
            <a:chExt cx="9144000" cy="1371858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8539"/>
            </a:xfrm>
            <a:custGeom>
              <a:avLst/>
              <a:gdLst/>
              <a:ahLst/>
              <a:cxnLst/>
              <a:rect l="l" t="t" r="r" b="b"/>
              <a:pathLst>
                <a:path w="9144000" h="13718539">
                  <a:moveTo>
                    <a:pt x="0" y="0"/>
                  </a:moveTo>
                  <a:lnTo>
                    <a:pt x="9144000" y="0"/>
                  </a:lnTo>
                  <a:lnTo>
                    <a:pt x="9144000" y="13718539"/>
                  </a:lnTo>
                  <a:lnTo>
                    <a:pt x="0" y="137185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9" r="-9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852190" y="641003"/>
            <a:ext cx="9725620" cy="1550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37"/>
              </a:lnSpc>
            </a:pPr>
            <a:r>
              <a:rPr lang="en-US" sz="475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Built on Modern Cloud Architecture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2190" y="2480221"/>
            <a:ext cx="9725620" cy="855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RideMate leverages a serverless, cloud-native AWS stack for reliability, scalability, and security.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847428" y="3604469"/>
            <a:ext cx="4750594" cy="2794844"/>
            <a:chOff x="0" y="0"/>
            <a:chExt cx="6334125" cy="3726458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6321425" cy="3713734"/>
            </a:xfrm>
            <a:custGeom>
              <a:avLst/>
              <a:gdLst/>
              <a:ahLst/>
              <a:cxnLst/>
              <a:rect l="l" t="t" r="r" b="b"/>
              <a:pathLst>
                <a:path w="6321425" h="3713734">
                  <a:moveTo>
                    <a:pt x="0" y="136398"/>
                  </a:moveTo>
                  <a:cubicBezTo>
                    <a:pt x="0" y="61087"/>
                    <a:pt x="61087" y="0"/>
                    <a:pt x="136525" y="0"/>
                  </a:cubicBezTo>
                  <a:lnTo>
                    <a:pt x="6184900" y="0"/>
                  </a:lnTo>
                  <a:cubicBezTo>
                    <a:pt x="6260338" y="0"/>
                    <a:pt x="6321425" y="61087"/>
                    <a:pt x="6321425" y="136398"/>
                  </a:cubicBezTo>
                  <a:lnTo>
                    <a:pt x="6321425" y="3577336"/>
                  </a:lnTo>
                  <a:cubicBezTo>
                    <a:pt x="6321425" y="3652647"/>
                    <a:pt x="6260338" y="3713734"/>
                    <a:pt x="6184900" y="3713734"/>
                  </a:cubicBezTo>
                  <a:lnTo>
                    <a:pt x="136525" y="3713734"/>
                  </a:lnTo>
                  <a:cubicBezTo>
                    <a:pt x="61087" y="3713734"/>
                    <a:pt x="0" y="3652647"/>
                    <a:pt x="0" y="3577336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6334125" cy="3726434"/>
            </a:xfrm>
            <a:custGeom>
              <a:avLst/>
              <a:gdLst/>
              <a:ahLst/>
              <a:cxnLst/>
              <a:rect l="l" t="t" r="r" b="b"/>
              <a:pathLst>
                <a:path w="6334125" h="3726434">
                  <a:moveTo>
                    <a:pt x="0" y="142748"/>
                  </a:moveTo>
                  <a:cubicBezTo>
                    <a:pt x="0" y="63881"/>
                    <a:pt x="64008" y="0"/>
                    <a:pt x="142875" y="0"/>
                  </a:cubicBezTo>
                  <a:lnTo>
                    <a:pt x="6191250" y="0"/>
                  </a:lnTo>
                  <a:lnTo>
                    <a:pt x="6191250" y="6350"/>
                  </a:lnTo>
                  <a:lnTo>
                    <a:pt x="6191250" y="0"/>
                  </a:lnTo>
                  <a:cubicBezTo>
                    <a:pt x="6270117" y="0"/>
                    <a:pt x="6334125" y="63881"/>
                    <a:pt x="6334125" y="142748"/>
                  </a:cubicBezTo>
                  <a:lnTo>
                    <a:pt x="6327775" y="142748"/>
                  </a:lnTo>
                  <a:lnTo>
                    <a:pt x="6334125" y="142748"/>
                  </a:lnTo>
                  <a:lnTo>
                    <a:pt x="6334125" y="3583686"/>
                  </a:lnTo>
                  <a:lnTo>
                    <a:pt x="6327775" y="3583686"/>
                  </a:lnTo>
                  <a:lnTo>
                    <a:pt x="6334125" y="3583686"/>
                  </a:lnTo>
                  <a:cubicBezTo>
                    <a:pt x="6334125" y="3662553"/>
                    <a:pt x="6270117" y="3726434"/>
                    <a:pt x="6191250" y="3726434"/>
                  </a:cubicBezTo>
                  <a:lnTo>
                    <a:pt x="6191250" y="3720084"/>
                  </a:lnTo>
                  <a:lnTo>
                    <a:pt x="6191250" y="3726434"/>
                  </a:lnTo>
                  <a:lnTo>
                    <a:pt x="142875" y="3726434"/>
                  </a:lnTo>
                  <a:lnTo>
                    <a:pt x="142875" y="3720084"/>
                  </a:lnTo>
                  <a:lnTo>
                    <a:pt x="142875" y="3726434"/>
                  </a:lnTo>
                  <a:cubicBezTo>
                    <a:pt x="64008" y="3726434"/>
                    <a:pt x="0" y="3662553"/>
                    <a:pt x="0" y="3583686"/>
                  </a:cubicBezTo>
                  <a:lnTo>
                    <a:pt x="0" y="142748"/>
                  </a:lnTo>
                  <a:lnTo>
                    <a:pt x="6350" y="142748"/>
                  </a:lnTo>
                  <a:lnTo>
                    <a:pt x="0" y="142748"/>
                  </a:lnTo>
                  <a:moveTo>
                    <a:pt x="12700" y="142748"/>
                  </a:moveTo>
                  <a:lnTo>
                    <a:pt x="12700" y="3583686"/>
                  </a:lnTo>
                  <a:lnTo>
                    <a:pt x="6350" y="3583686"/>
                  </a:lnTo>
                  <a:lnTo>
                    <a:pt x="12700" y="3583686"/>
                  </a:lnTo>
                  <a:cubicBezTo>
                    <a:pt x="12700" y="3655441"/>
                    <a:pt x="70993" y="3713734"/>
                    <a:pt x="142875" y="3713734"/>
                  </a:cubicBezTo>
                  <a:lnTo>
                    <a:pt x="6191250" y="3713734"/>
                  </a:lnTo>
                  <a:cubicBezTo>
                    <a:pt x="6263132" y="3713734"/>
                    <a:pt x="6321425" y="3655568"/>
                    <a:pt x="6321425" y="3583686"/>
                  </a:cubicBezTo>
                  <a:lnTo>
                    <a:pt x="6321425" y="142748"/>
                  </a:lnTo>
                  <a:cubicBezTo>
                    <a:pt x="6321425" y="70866"/>
                    <a:pt x="6263132" y="12700"/>
                    <a:pt x="6191250" y="12700"/>
                  </a:cubicBezTo>
                  <a:lnTo>
                    <a:pt x="142875" y="12700"/>
                  </a:lnTo>
                  <a:lnTo>
                    <a:pt x="142875" y="6350"/>
                  </a:lnTo>
                  <a:lnTo>
                    <a:pt x="142875" y="12700"/>
                  </a:lnTo>
                  <a:cubicBezTo>
                    <a:pt x="70993" y="12700"/>
                    <a:pt x="12700" y="70866"/>
                    <a:pt x="12700" y="142748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105197" y="3862239"/>
            <a:ext cx="730449" cy="730449"/>
            <a:chOff x="0" y="0"/>
            <a:chExt cx="973932" cy="97393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73963" cy="973963"/>
            </a:xfrm>
            <a:custGeom>
              <a:avLst/>
              <a:gdLst/>
              <a:ahLst/>
              <a:cxnLst/>
              <a:rect l="l" t="t" r="r" b="b"/>
              <a:pathLst>
                <a:path w="973963" h="973963">
                  <a:moveTo>
                    <a:pt x="0" y="486918"/>
                  </a:moveTo>
                  <a:cubicBezTo>
                    <a:pt x="0" y="218059"/>
                    <a:pt x="218059" y="0"/>
                    <a:pt x="486918" y="0"/>
                  </a:cubicBezTo>
                  <a:cubicBezTo>
                    <a:pt x="755777" y="0"/>
                    <a:pt x="973963" y="218059"/>
                    <a:pt x="973963" y="486918"/>
                  </a:cubicBezTo>
                  <a:cubicBezTo>
                    <a:pt x="973963" y="755777"/>
                    <a:pt x="755904" y="973963"/>
                    <a:pt x="486918" y="973963"/>
                  </a:cubicBezTo>
                  <a:cubicBezTo>
                    <a:pt x="217932" y="973963"/>
                    <a:pt x="0" y="755904"/>
                    <a:pt x="0" y="486918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sp>
        <p:nvSpPr>
          <p:cNvPr id="17" name="Freeform 17" descr="preencoded.png"/>
          <p:cNvSpPr/>
          <p:nvPr/>
        </p:nvSpPr>
        <p:spPr>
          <a:xfrm>
            <a:off x="1306115" y="4063156"/>
            <a:ext cx="328612" cy="328612"/>
          </a:xfrm>
          <a:custGeom>
            <a:avLst/>
            <a:gdLst/>
            <a:ahLst/>
            <a:cxnLst/>
            <a:rect l="l" t="t" r="r" b="b"/>
            <a:pathLst>
              <a:path w="328612" h="328612">
                <a:moveTo>
                  <a:pt x="0" y="0"/>
                </a:moveTo>
                <a:lnTo>
                  <a:pt x="328612" y="0"/>
                </a:lnTo>
                <a:lnTo>
                  <a:pt x="328612" y="328613"/>
                </a:lnTo>
                <a:lnTo>
                  <a:pt x="0" y="3286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428" r="-1428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105197" y="4817120"/>
            <a:ext cx="3043684" cy="39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AWS Cognito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05197" y="5286375"/>
            <a:ext cx="4235054" cy="855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Secure authentication &amp; user management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5831979" y="3604469"/>
            <a:ext cx="4750594" cy="2794844"/>
            <a:chOff x="0" y="0"/>
            <a:chExt cx="6334125" cy="3726458"/>
          </a:xfrm>
        </p:grpSpPr>
        <p:sp>
          <p:nvSpPr>
            <p:cNvPr id="21" name="Freeform 21"/>
            <p:cNvSpPr/>
            <p:nvPr/>
          </p:nvSpPr>
          <p:spPr>
            <a:xfrm>
              <a:off x="6350" y="6350"/>
              <a:ext cx="6321425" cy="3713734"/>
            </a:xfrm>
            <a:custGeom>
              <a:avLst/>
              <a:gdLst/>
              <a:ahLst/>
              <a:cxnLst/>
              <a:rect l="l" t="t" r="r" b="b"/>
              <a:pathLst>
                <a:path w="6321425" h="3713734">
                  <a:moveTo>
                    <a:pt x="0" y="136398"/>
                  </a:moveTo>
                  <a:cubicBezTo>
                    <a:pt x="0" y="61087"/>
                    <a:pt x="61087" y="0"/>
                    <a:pt x="136525" y="0"/>
                  </a:cubicBezTo>
                  <a:lnTo>
                    <a:pt x="6184900" y="0"/>
                  </a:lnTo>
                  <a:cubicBezTo>
                    <a:pt x="6260338" y="0"/>
                    <a:pt x="6321425" y="61087"/>
                    <a:pt x="6321425" y="136398"/>
                  </a:cubicBezTo>
                  <a:lnTo>
                    <a:pt x="6321425" y="3577336"/>
                  </a:lnTo>
                  <a:cubicBezTo>
                    <a:pt x="6321425" y="3652647"/>
                    <a:pt x="6260338" y="3713734"/>
                    <a:pt x="6184900" y="3713734"/>
                  </a:cubicBezTo>
                  <a:lnTo>
                    <a:pt x="136525" y="3713734"/>
                  </a:lnTo>
                  <a:cubicBezTo>
                    <a:pt x="61087" y="3713734"/>
                    <a:pt x="0" y="3652647"/>
                    <a:pt x="0" y="3577336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6334125" cy="3726434"/>
            </a:xfrm>
            <a:custGeom>
              <a:avLst/>
              <a:gdLst/>
              <a:ahLst/>
              <a:cxnLst/>
              <a:rect l="l" t="t" r="r" b="b"/>
              <a:pathLst>
                <a:path w="6334125" h="3726434">
                  <a:moveTo>
                    <a:pt x="0" y="142748"/>
                  </a:moveTo>
                  <a:cubicBezTo>
                    <a:pt x="0" y="63881"/>
                    <a:pt x="64008" y="0"/>
                    <a:pt x="142875" y="0"/>
                  </a:cubicBezTo>
                  <a:lnTo>
                    <a:pt x="6191250" y="0"/>
                  </a:lnTo>
                  <a:lnTo>
                    <a:pt x="6191250" y="6350"/>
                  </a:lnTo>
                  <a:lnTo>
                    <a:pt x="6191250" y="0"/>
                  </a:lnTo>
                  <a:cubicBezTo>
                    <a:pt x="6270117" y="0"/>
                    <a:pt x="6334125" y="63881"/>
                    <a:pt x="6334125" y="142748"/>
                  </a:cubicBezTo>
                  <a:lnTo>
                    <a:pt x="6327775" y="142748"/>
                  </a:lnTo>
                  <a:lnTo>
                    <a:pt x="6334125" y="142748"/>
                  </a:lnTo>
                  <a:lnTo>
                    <a:pt x="6334125" y="3583686"/>
                  </a:lnTo>
                  <a:lnTo>
                    <a:pt x="6327775" y="3583686"/>
                  </a:lnTo>
                  <a:lnTo>
                    <a:pt x="6334125" y="3583686"/>
                  </a:lnTo>
                  <a:cubicBezTo>
                    <a:pt x="6334125" y="3662553"/>
                    <a:pt x="6270117" y="3726434"/>
                    <a:pt x="6191250" y="3726434"/>
                  </a:cubicBezTo>
                  <a:lnTo>
                    <a:pt x="6191250" y="3720084"/>
                  </a:lnTo>
                  <a:lnTo>
                    <a:pt x="6191250" y="3726434"/>
                  </a:lnTo>
                  <a:lnTo>
                    <a:pt x="142875" y="3726434"/>
                  </a:lnTo>
                  <a:lnTo>
                    <a:pt x="142875" y="3720084"/>
                  </a:lnTo>
                  <a:lnTo>
                    <a:pt x="142875" y="3726434"/>
                  </a:lnTo>
                  <a:cubicBezTo>
                    <a:pt x="64008" y="3726434"/>
                    <a:pt x="0" y="3662553"/>
                    <a:pt x="0" y="3583686"/>
                  </a:cubicBezTo>
                  <a:lnTo>
                    <a:pt x="0" y="142748"/>
                  </a:lnTo>
                  <a:lnTo>
                    <a:pt x="6350" y="142748"/>
                  </a:lnTo>
                  <a:lnTo>
                    <a:pt x="0" y="142748"/>
                  </a:lnTo>
                  <a:moveTo>
                    <a:pt x="12700" y="142748"/>
                  </a:moveTo>
                  <a:lnTo>
                    <a:pt x="12700" y="3583686"/>
                  </a:lnTo>
                  <a:lnTo>
                    <a:pt x="6350" y="3583686"/>
                  </a:lnTo>
                  <a:lnTo>
                    <a:pt x="12700" y="3583686"/>
                  </a:lnTo>
                  <a:cubicBezTo>
                    <a:pt x="12700" y="3655441"/>
                    <a:pt x="70993" y="3713734"/>
                    <a:pt x="142875" y="3713734"/>
                  </a:cubicBezTo>
                  <a:lnTo>
                    <a:pt x="6191250" y="3713734"/>
                  </a:lnTo>
                  <a:cubicBezTo>
                    <a:pt x="6263132" y="3713734"/>
                    <a:pt x="6321425" y="3655568"/>
                    <a:pt x="6321425" y="3583686"/>
                  </a:cubicBezTo>
                  <a:lnTo>
                    <a:pt x="6321425" y="142748"/>
                  </a:lnTo>
                  <a:cubicBezTo>
                    <a:pt x="6321425" y="70866"/>
                    <a:pt x="6263132" y="12700"/>
                    <a:pt x="6191250" y="12700"/>
                  </a:cubicBezTo>
                  <a:lnTo>
                    <a:pt x="142875" y="12700"/>
                  </a:lnTo>
                  <a:lnTo>
                    <a:pt x="142875" y="6350"/>
                  </a:lnTo>
                  <a:lnTo>
                    <a:pt x="142875" y="12700"/>
                  </a:lnTo>
                  <a:cubicBezTo>
                    <a:pt x="70993" y="12700"/>
                    <a:pt x="12700" y="70866"/>
                    <a:pt x="12700" y="142748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6089749" y="3862239"/>
            <a:ext cx="730449" cy="730449"/>
            <a:chOff x="0" y="0"/>
            <a:chExt cx="973932" cy="97393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973963" cy="973963"/>
            </a:xfrm>
            <a:custGeom>
              <a:avLst/>
              <a:gdLst/>
              <a:ahLst/>
              <a:cxnLst/>
              <a:rect l="l" t="t" r="r" b="b"/>
              <a:pathLst>
                <a:path w="973963" h="973963">
                  <a:moveTo>
                    <a:pt x="0" y="486918"/>
                  </a:moveTo>
                  <a:cubicBezTo>
                    <a:pt x="0" y="218059"/>
                    <a:pt x="218059" y="0"/>
                    <a:pt x="486918" y="0"/>
                  </a:cubicBezTo>
                  <a:cubicBezTo>
                    <a:pt x="755777" y="0"/>
                    <a:pt x="973963" y="218059"/>
                    <a:pt x="973963" y="486918"/>
                  </a:cubicBezTo>
                  <a:cubicBezTo>
                    <a:pt x="973963" y="755777"/>
                    <a:pt x="755904" y="973963"/>
                    <a:pt x="486918" y="973963"/>
                  </a:cubicBezTo>
                  <a:cubicBezTo>
                    <a:pt x="217932" y="973963"/>
                    <a:pt x="0" y="755904"/>
                    <a:pt x="0" y="486918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sp>
        <p:nvSpPr>
          <p:cNvPr id="25" name="Freeform 25" descr="preencoded.png"/>
          <p:cNvSpPr/>
          <p:nvPr/>
        </p:nvSpPr>
        <p:spPr>
          <a:xfrm>
            <a:off x="6290667" y="4063156"/>
            <a:ext cx="328612" cy="328612"/>
          </a:xfrm>
          <a:custGeom>
            <a:avLst/>
            <a:gdLst/>
            <a:ahLst/>
            <a:cxnLst/>
            <a:rect l="l" t="t" r="r" b="b"/>
            <a:pathLst>
              <a:path w="328612" h="328612">
                <a:moveTo>
                  <a:pt x="0" y="0"/>
                </a:moveTo>
                <a:lnTo>
                  <a:pt x="328613" y="0"/>
                </a:lnTo>
                <a:lnTo>
                  <a:pt x="328613" y="328613"/>
                </a:lnTo>
                <a:lnTo>
                  <a:pt x="0" y="3286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6089749" y="4817120"/>
            <a:ext cx="3043684" cy="39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DynamoDB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089749" y="5286375"/>
            <a:ext cx="4235054" cy="465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Fast, scalable NoSQL database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847428" y="6633270"/>
            <a:ext cx="4750594" cy="2405360"/>
            <a:chOff x="0" y="0"/>
            <a:chExt cx="6334125" cy="3207147"/>
          </a:xfrm>
        </p:grpSpPr>
        <p:sp>
          <p:nvSpPr>
            <p:cNvPr id="29" name="Freeform 29"/>
            <p:cNvSpPr/>
            <p:nvPr/>
          </p:nvSpPr>
          <p:spPr>
            <a:xfrm>
              <a:off x="6350" y="6350"/>
              <a:ext cx="6321425" cy="3194431"/>
            </a:xfrm>
            <a:custGeom>
              <a:avLst/>
              <a:gdLst/>
              <a:ahLst/>
              <a:cxnLst/>
              <a:rect l="l" t="t" r="r" b="b"/>
              <a:pathLst>
                <a:path w="6321425" h="3194431">
                  <a:moveTo>
                    <a:pt x="0" y="136398"/>
                  </a:moveTo>
                  <a:cubicBezTo>
                    <a:pt x="0" y="61087"/>
                    <a:pt x="61214" y="0"/>
                    <a:pt x="136652" y="0"/>
                  </a:cubicBezTo>
                  <a:lnTo>
                    <a:pt x="6184773" y="0"/>
                  </a:lnTo>
                  <a:cubicBezTo>
                    <a:pt x="6260211" y="0"/>
                    <a:pt x="6321425" y="61087"/>
                    <a:pt x="6321425" y="136398"/>
                  </a:cubicBezTo>
                  <a:lnTo>
                    <a:pt x="6321425" y="3058033"/>
                  </a:lnTo>
                  <a:cubicBezTo>
                    <a:pt x="6321425" y="3133344"/>
                    <a:pt x="6260211" y="3194431"/>
                    <a:pt x="6184773" y="3194431"/>
                  </a:cubicBezTo>
                  <a:lnTo>
                    <a:pt x="136652" y="3194431"/>
                  </a:lnTo>
                  <a:cubicBezTo>
                    <a:pt x="61214" y="3194431"/>
                    <a:pt x="0" y="3133344"/>
                    <a:pt x="0" y="3058033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6334125" cy="3207131"/>
            </a:xfrm>
            <a:custGeom>
              <a:avLst/>
              <a:gdLst/>
              <a:ahLst/>
              <a:cxnLst/>
              <a:rect l="l" t="t" r="r" b="b"/>
              <a:pathLst>
                <a:path w="6334125" h="3207131">
                  <a:moveTo>
                    <a:pt x="0" y="142748"/>
                  </a:moveTo>
                  <a:cubicBezTo>
                    <a:pt x="0" y="63881"/>
                    <a:pt x="64008" y="0"/>
                    <a:pt x="143002" y="0"/>
                  </a:cubicBezTo>
                  <a:lnTo>
                    <a:pt x="6191123" y="0"/>
                  </a:lnTo>
                  <a:lnTo>
                    <a:pt x="6191123" y="6350"/>
                  </a:lnTo>
                  <a:lnTo>
                    <a:pt x="6191123" y="0"/>
                  </a:lnTo>
                  <a:cubicBezTo>
                    <a:pt x="6270117" y="0"/>
                    <a:pt x="6334125" y="63881"/>
                    <a:pt x="6334125" y="142748"/>
                  </a:cubicBezTo>
                  <a:lnTo>
                    <a:pt x="6327775" y="142748"/>
                  </a:lnTo>
                  <a:lnTo>
                    <a:pt x="6334125" y="142748"/>
                  </a:lnTo>
                  <a:lnTo>
                    <a:pt x="6334125" y="3064383"/>
                  </a:lnTo>
                  <a:lnTo>
                    <a:pt x="6327775" y="3064383"/>
                  </a:lnTo>
                  <a:lnTo>
                    <a:pt x="6334125" y="3064383"/>
                  </a:lnTo>
                  <a:cubicBezTo>
                    <a:pt x="6334125" y="3143250"/>
                    <a:pt x="6270117" y="3207131"/>
                    <a:pt x="6191123" y="3207131"/>
                  </a:cubicBezTo>
                  <a:lnTo>
                    <a:pt x="6191123" y="3200781"/>
                  </a:lnTo>
                  <a:lnTo>
                    <a:pt x="6191123" y="3207131"/>
                  </a:lnTo>
                  <a:lnTo>
                    <a:pt x="143002" y="3207131"/>
                  </a:lnTo>
                  <a:lnTo>
                    <a:pt x="143002" y="3200781"/>
                  </a:lnTo>
                  <a:lnTo>
                    <a:pt x="143002" y="3207131"/>
                  </a:lnTo>
                  <a:cubicBezTo>
                    <a:pt x="64008" y="3207131"/>
                    <a:pt x="0" y="3143250"/>
                    <a:pt x="0" y="3064383"/>
                  </a:cubicBezTo>
                  <a:lnTo>
                    <a:pt x="0" y="142748"/>
                  </a:lnTo>
                  <a:lnTo>
                    <a:pt x="6350" y="142748"/>
                  </a:lnTo>
                  <a:lnTo>
                    <a:pt x="0" y="142748"/>
                  </a:lnTo>
                  <a:moveTo>
                    <a:pt x="12700" y="142748"/>
                  </a:moveTo>
                  <a:lnTo>
                    <a:pt x="12700" y="3064383"/>
                  </a:lnTo>
                  <a:lnTo>
                    <a:pt x="6350" y="3064383"/>
                  </a:lnTo>
                  <a:lnTo>
                    <a:pt x="12700" y="3064383"/>
                  </a:lnTo>
                  <a:cubicBezTo>
                    <a:pt x="12700" y="3136138"/>
                    <a:pt x="70993" y="3194431"/>
                    <a:pt x="143002" y="3194431"/>
                  </a:cubicBezTo>
                  <a:lnTo>
                    <a:pt x="6191123" y="3194431"/>
                  </a:lnTo>
                  <a:cubicBezTo>
                    <a:pt x="6263132" y="3194431"/>
                    <a:pt x="6321425" y="3136265"/>
                    <a:pt x="6321425" y="3064383"/>
                  </a:cubicBezTo>
                  <a:lnTo>
                    <a:pt x="6321425" y="142748"/>
                  </a:lnTo>
                  <a:cubicBezTo>
                    <a:pt x="6321425" y="70866"/>
                    <a:pt x="6263132" y="12700"/>
                    <a:pt x="6191123" y="12700"/>
                  </a:cubicBezTo>
                  <a:lnTo>
                    <a:pt x="143002" y="12700"/>
                  </a:lnTo>
                  <a:lnTo>
                    <a:pt x="143002" y="6350"/>
                  </a:lnTo>
                  <a:lnTo>
                    <a:pt x="143002" y="12700"/>
                  </a:lnTo>
                  <a:cubicBezTo>
                    <a:pt x="70993" y="12700"/>
                    <a:pt x="12700" y="70866"/>
                    <a:pt x="12700" y="142748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105197" y="6891040"/>
            <a:ext cx="730449" cy="730449"/>
            <a:chOff x="0" y="0"/>
            <a:chExt cx="973932" cy="97393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973963" cy="973963"/>
            </a:xfrm>
            <a:custGeom>
              <a:avLst/>
              <a:gdLst/>
              <a:ahLst/>
              <a:cxnLst/>
              <a:rect l="l" t="t" r="r" b="b"/>
              <a:pathLst>
                <a:path w="973963" h="973963">
                  <a:moveTo>
                    <a:pt x="0" y="486918"/>
                  </a:moveTo>
                  <a:cubicBezTo>
                    <a:pt x="0" y="218059"/>
                    <a:pt x="218059" y="0"/>
                    <a:pt x="486918" y="0"/>
                  </a:cubicBezTo>
                  <a:cubicBezTo>
                    <a:pt x="755777" y="0"/>
                    <a:pt x="973963" y="218059"/>
                    <a:pt x="973963" y="486918"/>
                  </a:cubicBezTo>
                  <a:cubicBezTo>
                    <a:pt x="973963" y="755777"/>
                    <a:pt x="755904" y="973963"/>
                    <a:pt x="486918" y="973963"/>
                  </a:cubicBezTo>
                  <a:cubicBezTo>
                    <a:pt x="217932" y="973963"/>
                    <a:pt x="0" y="755904"/>
                    <a:pt x="0" y="486918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sp>
        <p:nvSpPr>
          <p:cNvPr id="33" name="Freeform 33" descr="preencoded.png"/>
          <p:cNvSpPr/>
          <p:nvPr/>
        </p:nvSpPr>
        <p:spPr>
          <a:xfrm>
            <a:off x="1306115" y="7091957"/>
            <a:ext cx="328612" cy="328612"/>
          </a:xfrm>
          <a:custGeom>
            <a:avLst/>
            <a:gdLst/>
            <a:ahLst/>
            <a:cxnLst/>
            <a:rect l="l" t="t" r="r" b="b"/>
            <a:pathLst>
              <a:path w="328612" h="328612">
                <a:moveTo>
                  <a:pt x="0" y="0"/>
                </a:moveTo>
                <a:lnTo>
                  <a:pt x="328612" y="0"/>
                </a:lnTo>
                <a:lnTo>
                  <a:pt x="328612" y="328613"/>
                </a:lnTo>
                <a:lnTo>
                  <a:pt x="0" y="3286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428" r="-1428"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1105197" y="7845921"/>
            <a:ext cx="3419475" cy="39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Lambda &amp; API Gateway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05197" y="8315176"/>
            <a:ext cx="4235054" cy="465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Serverless computing at scale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5831979" y="6633270"/>
            <a:ext cx="4750594" cy="2405360"/>
            <a:chOff x="0" y="0"/>
            <a:chExt cx="6334125" cy="3207147"/>
          </a:xfrm>
        </p:grpSpPr>
        <p:sp>
          <p:nvSpPr>
            <p:cNvPr id="37" name="Freeform 37"/>
            <p:cNvSpPr/>
            <p:nvPr/>
          </p:nvSpPr>
          <p:spPr>
            <a:xfrm>
              <a:off x="6350" y="6350"/>
              <a:ext cx="6321425" cy="3194431"/>
            </a:xfrm>
            <a:custGeom>
              <a:avLst/>
              <a:gdLst/>
              <a:ahLst/>
              <a:cxnLst/>
              <a:rect l="l" t="t" r="r" b="b"/>
              <a:pathLst>
                <a:path w="6321425" h="3194431">
                  <a:moveTo>
                    <a:pt x="0" y="136398"/>
                  </a:moveTo>
                  <a:cubicBezTo>
                    <a:pt x="0" y="61087"/>
                    <a:pt x="61214" y="0"/>
                    <a:pt x="136652" y="0"/>
                  </a:cubicBezTo>
                  <a:lnTo>
                    <a:pt x="6184773" y="0"/>
                  </a:lnTo>
                  <a:cubicBezTo>
                    <a:pt x="6260211" y="0"/>
                    <a:pt x="6321425" y="61087"/>
                    <a:pt x="6321425" y="136398"/>
                  </a:cubicBezTo>
                  <a:lnTo>
                    <a:pt x="6321425" y="3058033"/>
                  </a:lnTo>
                  <a:cubicBezTo>
                    <a:pt x="6321425" y="3133344"/>
                    <a:pt x="6260211" y="3194431"/>
                    <a:pt x="6184773" y="3194431"/>
                  </a:cubicBezTo>
                  <a:lnTo>
                    <a:pt x="136652" y="3194431"/>
                  </a:lnTo>
                  <a:cubicBezTo>
                    <a:pt x="61214" y="3194431"/>
                    <a:pt x="0" y="3133344"/>
                    <a:pt x="0" y="3058033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0"/>
              <a:ext cx="6334125" cy="3207131"/>
            </a:xfrm>
            <a:custGeom>
              <a:avLst/>
              <a:gdLst/>
              <a:ahLst/>
              <a:cxnLst/>
              <a:rect l="l" t="t" r="r" b="b"/>
              <a:pathLst>
                <a:path w="6334125" h="3207131">
                  <a:moveTo>
                    <a:pt x="0" y="142748"/>
                  </a:moveTo>
                  <a:cubicBezTo>
                    <a:pt x="0" y="63881"/>
                    <a:pt x="64008" y="0"/>
                    <a:pt x="143002" y="0"/>
                  </a:cubicBezTo>
                  <a:lnTo>
                    <a:pt x="6191123" y="0"/>
                  </a:lnTo>
                  <a:lnTo>
                    <a:pt x="6191123" y="6350"/>
                  </a:lnTo>
                  <a:lnTo>
                    <a:pt x="6191123" y="0"/>
                  </a:lnTo>
                  <a:cubicBezTo>
                    <a:pt x="6270117" y="0"/>
                    <a:pt x="6334125" y="63881"/>
                    <a:pt x="6334125" y="142748"/>
                  </a:cubicBezTo>
                  <a:lnTo>
                    <a:pt x="6327775" y="142748"/>
                  </a:lnTo>
                  <a:lnTo>
                    <a:pt x="6334125" y="142748"/>
                  </a:lnTo>
                  <a:lnTo>
                    <a:pt x="6334125" y="3064383"/>
                  </a:lnTo>
                  <a:lnTo>
                    <a:pt x="6327775" y="3064383"/>
                  </a:lnTo>
                  <a:lnTo>
                    <a:pt x="6334125" y="3064383"/>
                  </a:lnTo>
                  <a:cubicBezTo>
                    <a:pt x="6334125" y="3143250"/>
                    <a:pt x="6270117" y="3207131"/>
                    <a:pt x="6191123" y="3207131"/>
                  </a:cubicBezTo>
                  <a:lnTo>
                    <a:pt x="6191123" y="3200781"/>
                  </a:lnTo>
                  <a:lnTo>
                    <a:pt x="6191123" y="3207131"/>
                  </a:lnTo>
                  <a:lnTo>
                    <a:pt x="143002" y="3207131"/>
                  </a:lnTo>
                  <a:lnTo>
                    <a:pt x="143002" y="3200781"/>
                  </a:lnTo>
                  <a:lnTo>
                    <a:pt x="143002" y="3207131"/>
                  </a:lnTo>
                  <a:cubicBezTo>
                    <a:pt x="64008" y="3207131"/>
                    <a:pt x="0" y="3143250"/>
                    <a:pt x="0" y="3064383"/>
                  </a:cubicBezTo>
                  <a:lnTo>
                    <a:pt x="0" y="142748"/>
                  </a:lnTo>
                  <a:lnTo>
                    <a:pt x="6350" y="142748"/>
                  </a:lnTo>
                  <a:lnTo>
                    <a:pt x="0" y="142748"/>
                  </a:lnTo>
                  <a:moveTo>
                    <a:pt x="12700" y="142748"/>
                  </a:moveTo>
                  <a:lnTo>
                    <a:pt x="12700" y="3064383"/>
                  </a:lnTo>
                  <a:lnTo>
                    <a:pt x="6350" y="3064383"/>
                  </a:lnTo>
                  <a:lnTo>
                    <a:pt x="12700" y="3064383"/>
                  </a:lnTo>
                  <a:cubicBezTo>
                    <a:pt x="12700" y="3136138"/>
                    <a:pt x="70993" y="3194431"/>
                    <a:pt x="143002" y="3194431"/>
                  </a:cubicBezTo>
                  <a:lnTo>
                    <a:pt x="6191123" y="3194431"/>
                  </a:lnTo>
                  <a:cubicBezTo>
                    <a:pt x="6263132" y="3194431"/>
                    <a:pt x="6321425" y="3136265"/>
                    <a:pt x="6321425" y="3064383"/>
                  </a:cubicBezTo>
                  <a:lnTo>
                    <a:pt x="6321425" y="142748"/>
                  </a:lnTo>
                  <a:cubicBezTo>
                    <a:pt x="6321425" y="70866"/>
                    <a:pt x="6263132" y="12700"/>
                    <a:pt x="6191123" y="12700"/>
                  </a:cubicBezTo>
                  <a:lnTo>
                    <a:pt x="143002" y="12700"/>
                  </a:lnTo>
                  <a:lnTo>
                    <a:pt x="143002" y="6350"/>
                  </a:lnTo>
                  <a:lnTo>
                    <a:pt x="143002" y="12700"/>
                  </a:lnTo>
                  <a:cubicBezTo>
                    <a:pt x="70993" y="12700"/>
                    <a:pt x="12700" y="70866"/>
                    <a:pt x="12700" y="142748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id="39" name="Group 39"/>
          <p:cNvGrpSpPr/>
          <p:nvPr/>
        </p:nvGrpSpPr>
        <p:grpSpPr>
          <a:xfrm>
            <a:off x="6089749" y="6891040"/>
            <a:ext cx="730449" cy="730449"/>
            <a:chOff x="0" y="0"/>
            <a:chExt cx="973932" cy="973932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973963" cy="973963"/>
            </a:xfrm>
            <a:custGeom>
              <a:avLst/>
              <a:gdLst/>
              <a:ahLst/>
              <a:cxnLst/>
              <a:rect l="l" t="t" r="r" b="b"/>
              <a:pathLst>
                <a:path w="973963" h="973963">
                  <a:moveTo>
                    <a:pt x="0" y="486918"/>
                  </a:moveTo>
                  <a:cubicBezTo>
                    <a:pt x="0" y="218059"/>
                    <a:pt x="218059" y="0"/>
                    <a:pt x="486918" y="0"/>
                  </a:cubicBezTo>
                  <a:cubicBezTo>
                    <a:pt x="755777" y="0"/>
                    <a:pt x="973963" y="218059"/>
                    <a:pt x="973963" y="486918"/>
                  </a:cubicBezTo>
                  <a:cubicBezTo>
                    <a:pt x="973963" y="755777"/>
                    <a:pt x="755904" y="973963"/>
                    <a:pt x="486918" y="973963"/>
                  </a:cubicBezTo>
                  <a:cubicBezTo>
                    <a:pt x="217932" y="973963"/>
                    <a:pt x="0" y="755904"/>
                    <a:pt x="0" y="486918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sp>
        <p:nvSpPr>
          <p:cNvPr id="41" name="Freeform 41" descr="preencoded.png"/>
          <p:cNvSpPr/>
          <p:nvPr/>
        </p:nvSpPr>
        <p:spPr>
          <a:xfrm>
            <a:off x="6290667" y="7091957"/>
            <a:ext cx="328612" cy="328612"/>
          </a:xfrm>
          <a:custGeom>
            <a:avLst/>
            <a:gdLst/>
            <a:ahLst/>
            <a:cxnLst/>
            <a:rect l="l" t="t" r="r" b="b"/>
            <a:pathLst>
              <a:path w="328612" h="328612">
                <a:moveTo>
                  <a:pt x="0" y="0"/>
                </a:moveTo>
                <a:lnTo>
                  <a:pt x="328613" y="0"/>
                </a:lnTo>
                <a:lnTo>
                  <a:pt x="328613" y="328613"/>
                </a:lnTo>
                <a:lnTo>
                  <a:pt x="0" y="3286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15714" r="-15714"/>
            </a:stretch>
          </a:blipFill>
        </p:spPr>
      </p:sp>
      <p:sp>
        <p:nvSpPr>
          <p:cNvPr id="42" name="TextBox 42"/>
          <p:cNvSpPr txBox="1"/>
          <p:nvPr/>
        </p:nvSpPr>
        <p:spPr>
          <a:xfrm>
            <a:off x="6089749" y="7845921"/>
            <a:ext cx="3043684" cy="39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S3 Bucket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089749" y="8315176"/>
            <a:ext cx="4235054" cy="465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Secure file and media storage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852190" y="9241036"/>
            <a:ext cx="9725620" cy="378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Frontend: React + Tailwind CSS for a responsive, modern user experience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535311"/>
            <a:ext cx="11606064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Powerful Features for Every Rider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21570" y="3331071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37"/>
              </a:lnSpc>
            </a:pPr>
            <a:r>
              <a:rPr lang="en-US" sz="275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Ride Stats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3877419"/>
            <a:ext cx="4873378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Track distance, speed, routes, and performance metrics with detailed analytics dashboards.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6290816" y="3016895"/>
            <a:ext cx="5706219" cy="5706219"/>
            <a:chOff x="0" y="0"/>
            <a:chExt cx="7608292" cy="7608292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7608316" cy="7608316"/>
            </a:xfrm>
            <a:custGeom>
              <a:avLst/>
              <a:gdLst/>
              <a:ahLst/>
              <a:cxnLst/>
              <a:rect l="l" t="t" r="r" b="b"/>
              <a:pathLst>
                <a:path w="7608316" h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1" name="Freeform 11" descr="preencoded.png"/>
          <p:cNvSpPr/>
          <p:nvPr/>
        </p:nvSpPr>
        <p:spPr>
          <a:xfrm>
            <a:off x="7519541" y="4245471"/>
            <a:ext cx="424160" cy="424160"/>
          </a:xfrm>
          <a:custGeom>
            <a:avLst/>
            <a:gdLst/>
            <a:ahLst/>
            <a:cxnLst/>
            <a:rect l="l" t="t" r="r" b="b"/>
            <a:pathLst>
              <a:path w="424160" h="424160">
                <a:moveTo>
                  <a:pt x="0" y="0"/>
                </a:moveTo>
                <a:lnTo>
                  <a:pt x="424160" y="0"/>
                </a:lnTo>
                <a:lnTo>
                  <a:pt x="424160" y="424160"/>
                </a:lnTo>
                <a:lnTo>
                  <a:pt x="0" y="4241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5555" r="-5555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2422237" y="3331071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Expense Tracking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22237" y="3877419"/>
            <a:ext cx="4873526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Log fuel, maintenance, repairs, and insurance. Monitor spending patterns over time.</a:t>
            </a:r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6290816" y="3016895"/>
            <a:ext cx="5706219" cy="5706219"/>
            <a:chOff x="0" y="0"/>
            <a:chExt cx="7608292" cy="7608292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7608316" cy="7608316"/>
            </a:xfrm>
            <a:custGeom>
              <a:avLst/>
              <a:gdLst/>
              <a:ahLst/>
              <a:cxnLst/>
              <a:rect l="l" t="t" r="r" b="b"/>
              <a:pathLst>
                <a:path w="7608316" h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6" name="Freeform 16" descr="preencoded.png"/>
          <p:cNvSpPr/>
          <p:nvPr/>
        </p:nvSpPr>
        <p:spPr>
          <a:xfrm>
            <a:off x="10344001" y="4245471"/>
            <a:ext cx="424160" cy="424160"/>
          </a:xfrm>
          <a:custGeom>
            <a:avLst/>
            <a:gdLst/>
            <a:ahLst/>
            <a:cxnLst/>
            <a:rect l="l" t="t" r="r" b="b"/>
            <a:pathLst>
              <a:path w="424160" h="424160">
                <a:moveTo>
                  <a:pt x="0" y="0"/>
                </a:moveTo>
                <a:lnTo>
                  <a:pt x="424160" y="0"/>
                </a:lnTo>
                <a:lnTo>
                  <a:pt x="424160" y="424160"/>
                </a:lnTo>
                <a:lnTo>
                  <a:pt x="0" y="4241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51111" b="-51111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2422237" y="6396781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Social Feed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422237" y="6943130"/>
            <a:ext cx="4873526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Share ride photos, experiences, and achievements with the biking community.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6290816" y="3016895"/>
            <a:ext cx="5706219" cy="5706219"/>
            <a:chOff x="0" y="0"/>
            <a:chExt cx="7608292" cy="7608292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7608316" cy="7608316"/>
            </a:xfrm>
            <a:custGeom>
              <a:avLst/>
              <a:gdLst/>
              <a:ahLst/>
              <a:cxnLst/>
              <a:rect l="l" t="t" r="r" b="b"/>
              <a:pathLst>
                <a:path w="7608316" h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  <p:sp>
        <p:nvSpPr>
          <p:cNvPr id="21" name="Freeform 21" descr="preencoded.png"/>
          <p:cNvSpPr/>
          <p:nvPr/>
        </p:nvSpPr>
        <p:spPr>
          <a:xfrm>
            <a:off x="10344001" y="7069931"/>
            <a:ext cx="424160" cy="424160"/>
          </a:xfrm>
          <a:custGeom>
            <a:avLst/>
            <a:gdLst/>
            <a:ahLst/>
            <a:cxnLst/>
            <a:rect l="l" t="t" r="r" b="b"/>
            <a:pathLst>
              <a:path w="424160" h="424160">
                <a:moveTo>
                  <a:pt x="0" y="0"/>
                </a:moveTo>
                <a:lnTo>
                  <a:pt x="424160" y="0"/>
                </a:lnTo>
                <a:lnTo>
                  <a:pt x="424160" y="424160"/>
                </a:lnTo>
                <a:lnTo>
                  <a:pt x="0" y="4241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6666" b="-6666"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2321570" y="6396781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37"/>
              </a:lnSpc>
            </a:pPr>
            <a:r>
              <a:rPr lang="en-US" sz="275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Mobile First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92238" y="6943130"/>
            <a:ext cx="4873378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Fully responsive design optimized for riding on the go with intuitive controls.</a:t>
            </a:r>
          </a:p>
        </p:txBody>
      </p: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6290816" y="3016895"/>
            <a:ext cx="5706219" cy="5706219"/>
            <a:chOff x="0" y="0"/>
            <a:chExt cx="7608292" cy="7608292"/>
          </a:xfrm>
        </p:grpSpPr>
        <p:sp>
          <p:nvSpPr>
            <p:cNvPr id="25" name="Freeform 25" descr="preencoded.png"/>
            <p:cNvSpPr/>
            <p:nvPr/>
          </p:nvSpPr>
          <p:spPr>
            <a:xfrm>
              <a:off x="0" y="0"/>
              <a:ext cx="7608316" cy="7608316"/>
            </a:xfrm>
            <a:custGeom>
              <a:avLst/>
              <a:gdLst/>
              <a:ahLst/>
              <a:cxnLst/>
              <a:rect l="l" t="t" r="r" b="b"/>
              <a:pathLst>
                <a:path w="7608316" h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sp>
        <p:nvSpPr>
          <p:cNvPr id="26" name="Freeform 26" descr="preencoded.png"/>
          <p:cNvSpPr/>
          <p:nvPr/>
        </p:nvSpPr>
        <p:spPr>
          <a:xfrm>
            <a:off x="7519541" y="7069931"/>
            <a:ext cx="424160" cy="424160"/>
          </a:xfrm>
          <a:custGeom>
            <a:avLst/>
            <a:gdLst/>
            <a:ahLst/>
            <a:cxnLst/>
            <a:rect l="l" t="t" r="r" b="b"/>
            <a:pathLst>
              <a:path w="424160" h="424160">
                <a:moveTo>
                  <a:pt x="0" y="0"/>
                </a:moveTo>
                <a:lnTo>
                  <a:pt x="424160" y="0"/>
                </a:lnTo>
                <a:lnTo>
                  <a:pt x="424160" y="424160"/>
                </a:lnTo>
                <a:lnTo>
                  <a:pt x="0" y="42416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t="-26666" b="-26666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0287892"/>
            <a:chOff x="0" y="0"/>
            <a:chExt cx="9144000" cy="1371719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7143"/>
            </a:xfrm>
            <a:custGeom>
              <a:avLst/>
              <a:gdLst/>
              <a:ahLst/>
              <a:cxnLst/>
              <a:rect l="l" t="t" r="r" b="b"/>
              <a:pathLst>
                <a:path w="9144000" h="13717143">
                  <a:moveTo>
                    <a:pt x="0" y="0"/>
                  </a:moveTo>
                  <a:lnTo>
                    <a:pt x="9144000" y="0"/>
                  </a:lnTo>
                  <a:lnTo>
                    <a:pt x="9144000" y="13717143"/>
                  </a:lnTo>
                  <a:lnTo>
                    <a:pt x="0" y="137171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" r="-4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733276" y="528489"/>
            <a:ext cx="9963447" cy="2666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49"/>
              </a:lnSpc>
            </a:pPr>
            <a:r>
              <a:rPr lang="en-US" sz="8187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Why RideMate Stands Out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28514" y="3504307"/>
            <a:ext cx="9972972" cy="1570732"/>
            <a:chOff x="0" y="0"/>
            <a:chExt cx="13297297" cy="2094310"/>
          </a:xfrm>
        </p:grpSpPr>
        <p:sp>
          <p:nvSpPr>
            <p:cNvPr id="12" name="Freeform 12"/>
            <p:cNvSpPr/>
            <p:nvPr/>
          </p:nvSpPr>
          <p:spPr>
            <a:xfrm>
              <a:off x="6350" y="6350"/>
              <a:ext cx="13284581" cy="2081657"/>
            </a:xfrm>
            <a:custGeom>
              <a:avLst/>
              <a:gdLst/>
              <a:ahLst/>
              <a:cxnLst/>
              <a:rect l="l" t="t" r="r" b="b"/>
              <a:pathLst>
                <a:path w="13284581" h="2081657">
                  <a:moveTo>
                    <a:pt x="0" y="670433"/>
                  </a:moveTo>
                  <a:cubicBezTo>
                    <a:pt x="0" y="300101"/>
                    <a:pt x="301752" y="0"/>
                    <a:pt x="673862" y="0"/>
                  </a:cubicBezTo>
                  <a:lnTo>
                    <a:pt x="12610719" y="0"/>
                  </a:lnTo>
                  <a:cubicBezTo>
                    <a:pt x="12982828" y="0"/>
                    <a:pt x="13284581" y="300101"/>
                    <a:pt x="13284581" y="670433"/>
                  </a:cubicBezTo>
                  <a:lnTo>
                    <a:pt x="13284581" y="1411224"/>
                  </a:lnTo>
                  <a:cubicBezTo>
                    <a:pt x="13284581" y="1781429"/>
                    <a:pt x="12982828" y="2081657"/>
                    <a:pt x="12610719" y="2081657"/>
                  </a:cubicBezTo>
                  <a:lnTo>
                    <a:pt x="673862" y="2081657"/>
                  </a:lnTo>
                  <a:cubicBezTo>
                    <a:pt x="301752" y="2081657"/>
                    <a:pt x="0" y="1781429"/>
                    <a:pt x="0" y="1411224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13297281" cy="2094357"/>
            </a:xfrm>
            <a:custGeom>
              <a:avLst/>
              <a:gdLst/>
              <a:ahLst/>
              <a:cxnLst/>
              <a:rect l="l" t="t" r="r" b="b"/>
              <a:pathLst>
                <a:path w="13297281" h="2094357">
                  <a:moveTo>
                    <a:pt x="0" y="676783"/>
                  </a:moveTo>
                  <a:cubicBezTo>
                    <a:pt x="0" y="303022"/>
                    <a:pt x="304546" y="0"/>
                    <a:pt x="680212" y="0"/>
                  </a:cubicBezTo>
                  <a:lnTo>
                    <a:pt x="12617069" y="0"/>
                  </a:lnTo>
                  <a:lnTo>
                    <a:pt x="12617069" y="6350"/>
                  </a:lnTo>
                  <a:lnTo>
                    <a:pt x="12617069" y="0"/>
                  </a:lnTo>
                  <a:cubicBezTo>
                    <a:pt x="12992735" y="0"/>
                    <a:pt x="13297281" y="303022"/>
                    <a:pt x="13297281" y="676783"/>
                  </a:cubicBezTo>
                  <a:lnTo>
                    <a:pt x="13290931" y="676783"/>
                  </a:lnTo>
                  <a:lnTo>
                    <a:pt x="13297281" y="676783"/>
                  </a:lnTo>
                  <a:lnTo>
                    <a:pt x="13297281" y="1417574"/>
                  </a:lnTo>
                  <a:lnTo>
                    <a:pt x="13290931" y="1417574"/>
                  </a:lnTo>
                  <a:lnTo>
                    <a:pt x="13297281" y="1417574"/>
                  </a:lnTo>
                  <a:cubicBezTo>
                    <a:pt x="13297281" y="1791335"/>
                    <a:pt x="12992735" y="2094357"/>
                    <a:pt x="12617069" y="2094357"/>
                  </a:cubicBezTo>
                  <a:lnTo>
                    <a:pt x="12617069" y="2088007"/>
                  </a:lnTo>
                  <a:lnTo>
                    <a:pt x="12617069" y="2094357"/>
                  </a:lnTo>
                  <a:lnTo>
                    <a:pt x="680212" y="2094357"/>
                  </a:lnTo>
                  <a:lnTo>
                    <a:pt x="680212" y="2088007"/>
                  </a:lnTo>
                  <a:lnTo>
                    <a:pt x="680212" y="2094357"/>
                  </a:lnTo>
                  <a:cubicBezTo>
                    <a:pt x="304546" y="2094357"/>
                    <a:pt x="0" y="1791335"/>
                    <a:pt x="0" y="1417574"/>
                  </a:cubicBezTo>
                  <a:lnTo>
                    <a:pt x="0" y="676783"/>
                  </a:lnTo>
                  <a:lnTo>
                    <a:pt x="6350" y="676783"/>
                  </a:lnTo>
                  <a:lnTo>
                    <a:pt x="0" y="676783"/>
                  </a:lnTo>
                  <a:moveTo>
                    <a:pt x="12700" y="676783"/>
                  </a:moveTo>
                  <a:lnTo>
                    <a:pt x="12700" y="1417574"/>
                  </a:lnTo>
                  <a:lnTo>
                    <a:pt x="6350" y="1417574"/>
                  </a:lnTo>
                  <a:lnTo>
                    <a:pt x="12700" y="1417574"/>
                  </a:lnTo>
                  <a:cubicBezTo>
                    <a:pt x="12700" y="1784350"/>
                    <a:pt x="311531" y="2081657"/>
                    <a:pt x="680212" y="2081657"/>
                  </a:cubicBezTo>
                  <a:lnTo>
                    <a:pt x="12617069" y="2081657"/>
                  </a:lnTo>
                  <a:cubicBezTo>
                    <a:pt x="12985750" y="2081657"/>
                    <a:pt x="13284581" y="1784350"/>
                    <a:pt x="13284581" y="1417574"/>
                  </a:cubicBezTo>
                  <a:lnTo>
                    <a:pt x="13284581" y="676783"/>
                  </a:lnTo>
                  <a:cubicBezTo>
                    <a:pt x="13284581" y="310007"/>
                    <a:pt x="12985750" y="12700"/>
                    <a:pt x="12617069" y="12700"/>
                  </a:cubicBezTo>
                  <a:lnTo>
                    <a:pt x="680212" y="12700"/>
                  </a:lnTo>
                  <a:lnTo>
                    <a:pt x="680212" y="6350"/>
                  </a:lnTo>
                  <a:lnTo>
                    <a:pt x="680212" y="12700"/>
                  </a:lnTo>
                  <a:cubicBezTo>
                    <a:pt x="311531" y="12700"/>
                    <a:pt x="12700" y="310007"/>
                    <a:pt x="12700" y="676783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952202" y="3708946"/>
            <a:ext cx="2618780" cy="346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0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100% Serverless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52202" y="4104829"/>
            <a:ext cx="9525595" cy="74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Zero infrastructure management. Pure AWS serverless architecture scales automatically with demand.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728514" y="5274915"/>
            <a:ext cx="9972972" cy="1235571"/>
            <a:chOff x="0" y="0"/>
            <a:chExt cx="13297297" cy="1647428"/>
          </a:xfrm>
        </p:grpSpPr>
        <p:sp>
          <p:nvSpPr>
            <p:cNvPr id="17" name="Freeform 17"/>
            <p:cNvSpPr/>
            <p:nvPr/>
          </p:nvSpPr>
          <p:spPr>
            <a:xfrm>
              <a:off x="6350" y="6350"/>
              <a:ext cx="13284581" cy="1634744"/>
            </a:xfrm>
            <a:custGeom>
              <a:avLst/>
              <a:gdLst/>
              <a:ahLst/>
              <a:cxnLst/>
              <a:rect l="l" t="t" r="r" b="b"/>
              <a:pathLst>
                <a:path w="13284581" h="1634744">
                  <a:moveTo>
                    <a:pt x="0" y="670433"/>
                  </a:moveTo>
                  <a:cubicBezTo>
                    <a:pt x="0" y="300101"/>
                    <a:pt x="302260" y="0"/>
                    <a:pt x="675005" y="0"/>
                  </a:cubicBezTo>
                  <a:lnTo>
                    <a:pt x="12609576" y="0"/>
                  </a:lnTo>
                  <a:cubicBezTo>
                    <a:pt x="12982321" y="0"/>
                    <a:pt x="13284581" y="300101"/>
                    <a:pt x="13284581" y="670433"/>
                  </a:cubicBezTo>
                  <a:lnTo>
                    <a:pt x="13284581" y="964311"/>
                  </a:lnTo>
                  <a:cubicBezTo>
                    <a:pt x="13284581" y="1334643"/>
                    <a:pt x="12982321" y="1634744"/>
                    <a:pt x="12609576" y="1634744"/>
                  </a:cubicBezTo>
                  <a:lnTo>
                    <a:pt x="675005" y="1634744"/>
                  </a:lnTo>
                  <a:cubicBezTo>
                    <a:pt x="302260" y="1634744"/>
                    <a:pt x="0" y="1334516"/>
                    <a:pt x="0" y="964311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13297281" cy="1647444"/>
            </a:xfrm>
            <a:custGeom>
              <a:avLst/>
              <a:gdLst/>
              <a:ahLst/>
              <a:cxnLst/>
              <a:rect l="l" t="t" r="r" b="b"/>
              <a:pathLst>
                <a:path w="13297281" h="1647444">
                  <a:moveTo>
                    <a:pt x="0" y="676783"/>
                  </a:moveTo>
                  <a:cubicBezTo>
                    <a:pt x="0" y="303022"/>
                    <a:pt x="305054" y="0"/>
                    <a:pt x="681355" y="0"/>
                  </a:cubicBezTo>
                  <a:lnTo>
                    <a:pt x="12615926" y="0"/>
                  </a:lnTo>
                  <a:lnTo>
                    <a:pt x="12615926" y="6350"/>
                  </a:lnTo>
                  <a:lnTo>
                    <a:pt x="12615926" y="0"/>
                  </a:lnTo>
                  <a:cubicBezTo>
                    <a:pt x="12992227" y="0"/>
                    <a:pt x="13297281" y="303022"/>
                    <a:pt x="13297281" y="676783"/>
                  </a:cubicBezTo>
                  <a:lnTo>
                    <a:pt x="13290931" y="676783"/>
                  </a:lnTo>
                  <a:lnTo>
                    <a:pt x="13297281" y="676783"/>
                  </a:lnTo>
                  <a:lnTo>
                    <a:pt x="13297281" y="970661"/>
                  </a:lnTo>
                  <a:lnTo>
                    <a:pt x="13290931" y="970661"/>
                  </a:lnTo>
                  <a:lnTo>
                    <a:pt x="13297281" y="970661"/>
                  </a:lnTo>
                  <a:cubicBezTo>
                    <a:pt x="13297281" y="1344422"/>
                    <a:pt x="12992227" y="1647444"/>
                    <a:pt x="12615926" y="1647444"/>
                  </a:cubicBezTo>
                  <a:lnTo>
                    <a:pt x="12615926" y="1641094"/>
                  </a:lnTo>
                  <a:lnTo>
                    <a:pt x="12615926" y="1647444"/>
                  </a:lnTo>
                  <a:lnTo>
                    <a:pt x="681355" y="1647444"/>
                  </a:lnTo>
                  <a:lnTo>
                    <a:pt x="681355" y="1641094"/>
                  </a:lnTo>
                  <a:lnTo>
                    <a:pt x="681355" y="1647444"/>
                  </a:lnTo>
                  <a:cubicBezTo>
                    <a:pt x="305054" y="1647444"/>
                    <a:pt x="0" y="1344422"/>
                    <a:pt x="0" y="970661"/>
                  </a:cubicBezTo>
                  <a:lnTo>
                    <a:pt x="0" y="676783"/>
                  </a:lnTo>
                  <a:lnTo>
                    <a:pt x="6350" y="676783"/>
                  </a:lnTo>
                  <a:lnTo>
                    <a:pt x="0" y="676783"/>
                  </a:lnTo>
                  <a:moveTo>
                    <a:pt x="12700" y="676783"/>
                  </a:moveTo>
                  <a:lnTo>
                    <a:pt x="12700" y="970661"/>
                  </a:lnTo>
                  <a:lnTo>
                    <a:pt x="6350" y="970661"/>
                  </a:lnTo>
                  <a:lnTo>
                    <a:pt x="12700" y="970661"/>
                  </a:lnTo>
                  <a:cubicBezTo>
                    <a:pt x="12700" y="1337437"/>
                    <a:pt x="312039" y="1634744"/>
                    <a:pt x="681355" y="1634744"/>
                  </a:cubicBezTo>
                  <a:lnTo>
                    <a:pt x="12615926" y="1634744"/>
                  </a:lnTo>
                  <a:cubicBezTo>
                    <a:pt x="12985242" y="1634744"/>
                    <a:pt x="13284581" y="1337437"/>
                    <a:pt x="13284581" y="970661"/>
                  </a:cubicBezTo>
                  <a:lnTo>
                    <a:pt x="13284581" y="676783"/>
                  </a:lnTo>
                  <a:cubicBezTo>
                    <a:pt x="13284581" y="310007"/>
                    <a:pt x="12985242" y="12700"/>
                    <a:pt x="12615926" y="12700"/>
                  </a:cubicBezTo>
                  <a:lnTo>
                    <a:pt x="681355" y="12700"/>
                  </a:lnTo>
                  <a:lnTo>
                    <a:pt x="681355" y="6350"/>
                  </a:lnTo>
                  <a:lnTo>
                    <a:pt x="681355" y="12700"/>
                  </a:lnTo>
                  <a:cubicBezTo>
                    <a:pt x="312039" y="12700"/>
                    <a:pt x="12700" y="310007"/>
                    <a:pt x="12700" y="676783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952202" y="5479554"/>
            <a:ext cx="2618780" cy="346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0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Real-Time &amp; Fast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52202" y="5875436"/>
            <a:ext cx="9525595" cy="411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Sub-second response times. Experience instant data syncing across all your devices.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728514" y="6710362"/>
            <a:ext cx="9972972" cy="1235571"/>
            <a:chOff x="0" y="0"/>
            <a:chExt cx="13297297" cy="1647428"/>
          </a:xfrm>
        </p:grpSpPr>
        <p:sp>
          <p:nvSpPr>
            <p:cNvPr id="22" name="Freeform 22"/>
            <p:cNvSpPr/>
            <p:nvPr/>
          </p:nvSpPr>
          <p:spPr>
            <a:xfrm>
              <a:off x="6350" y="6350"/>
              <a:ext cx="13284581" cy="1634744"/>
            </a:xfrm>
            <a:custGeom>
              <a:avLst/>
              <a:gdLst/>
              <a:ahLst/>
              <a:cxnLst/>
              <a:rect l="l" t="t" r="r" b="b"/>
              <a:pathLst>
                <a:path w="13284581" h="1634744">
                  <a:moveTo>
                    <a:pt x="0" y="670433"/>
                  </a:moveTo>
                  <a:cubicBezTo>
                    <a:pt x="0" y="300101"/>
                    <a:pt x="302260" y="0"/>
                    <a:pt x="675005" y="0"/>
                  </a:cubicBezTo>
                  <a:lnTo>
                    <a:pt x="12609576" y="0"/>
                  </a:lnTo>
                  <a:cubicBezTo>
                    <a:pt x="12982321" y="0"/>
                    <a:pt x="13284581" y="300101"/>
                    <a:pt x="13284581" y="670433"/>
                  </a:cubicBezTo>
                  <a:lnTo>
                    <a:pt x="13284581" y="964311"/>
                  </a:lnTo>
                  <a:cubicBezTo>
                    <a:pt x="13284581" y="1334643"/>
                    <a:pt x="12982321" y="1634744"/>
                    <a:pt x="12609576" y="1634744"/>
                  </a:cubicBezTo>
                  <a:lnTo>
                    <a:pt x="675005" y="1634744"/>
                  </a:lnTo>
                  <a:cubicBezTo>
                    <a:pt x="302260" y="1634744"/>
                    <a:pt x="0" y="1334516"/>
                    <a:pt x="0" y="964311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13297281" cy="1647444"/>
            </a:xfrm>
            <a:custGeom>
              <a:avLst/>
              <a:gdLst/>
              <a:ahLst/>
              <a:cxnLst/>
              <a:rect l="l" t="t" r="r" b="b"/>
              <a:pathLst>
                <a:path w="13297281" h="1647444">
                  <a:moveTo>
                    <a:pt x="0" y="676783"/>
                  </a:moveTo>
                  <a:cubicBezTo>
                    <a:pt x="0" y="303022"/>
                    <a:pt x="305054" y="0"/>
                    <a:pt x="681355" y="0"/>
                  </a:cubicBezTo>
                  <a:lnTo>
                    <a:pt x="12615926" y="0"/>
                  </a:lnTo>
                  <a:lnTo>
                    <a:pt x="12615926" y="6350"/>
                  </a:lnTo>
                  <a:lnTo>
                    <a:pt x="12615926" y="0"/>
                  </a:lnTo>
                  <a:cubicBezTo>
                    <a:pt x="12992227" y="0"/>
                    <a:pt x="13297281" y="303022"/>
                    <a:pt x="13297281" y="676783"/>
                  </a:cubicBezTo>
                  <a:lnTo>
                    <a:pt x="13290931" y="676783"/>
                  </a:lnTo>
                  <a:lnTo>
                    <a:pt x="13297281" y="676783"/>
                  </a:lnTo>
                  <a:lnTo>
                    <a:pt x="13297281" y="970661"/>
                  </a:lnTo>
                  <a:lnTo>
                    <a:pt x="13290931" y="970661"/>
                  </a:lnTo>
                  <a:lnTo>
                    <a:pt x="13297281" y="970661"/>
                  </a:lnTo>
                  <a:cubicBezTo>
                    <a:pt x="13297281" y="1344422"/>
                    <a:pt x="12992227" y="1647444"/>
                    <a:pt x="12615926" y="1647444"/>
                  </a:cubicBezTo>
                  <a:lnTo>
                    <a:pt x="12615926" y="1641094"/>
                  </a:lnTo>
                  <a:lnTo>
                    <a:pt x="12615926" y="1647444"/>
                  </a:lnTo>
                  <a:lnTo>
                    <a:pt x="681355" y="1647444"/>
                  </a:lnTo>
                  <a:lnTo>
                    <a:pt x="681355" y="1641094"/>
                  </a:lnTo>
                  <a:lnTo>
                    <a:pt x="681355" y="1647444"/>
                  </a:lnTo>
                  <a:cubicBezTo>
                    <a:pt x="305054" y="1647444"/>
                    <a:pt x="0" y="1344422"/>
                    <a:pt x="0" y="970661"/>
                  </a:cubicBezTo>
                  <a:lnTo>
                    <a:pt x="0" y="676783"/>
                  </a:lnTo>
                  <a:lnTo>
                    <a:pt x="6350" y="676783"/>
                  </a:lnTo>
                  <a:lnTo>
                    <a:pt x="0" y="676783"/>
                  </a:lnTo>
                  <a:moveTo>
                    <a:pt x="12700" y="676783"/>
                  </a:moveTo>
                  <a:lnTo>
                    <a:pt x="12700" y="970661"/>
                  </a:lnTo>
                  <a:lnTo>
                    <a:pt x="6350" y="970661"/>
                  </a:lnTo>
                  <a:lnTo>
                    <a:pt x="12700" y="970661"/>
                  </a:lnTo>
                  <a:cubicBezTo>
                    <a:pt x="12700" y="1337437"/>
                    <a:pt x="312039" y="1634744"/>
                    <a:pt x="681355" y="1634744"/>
                  </a:cubicBezTo>
                  <a:lnTo>
                    <a:pt x="12615926" y="1634744"/>
                  </a:lnTo>
                  <a:cubicBezTo>
                    <a:pt x="12985242" y="1634744"/>
                    <a:pt x="13284581" y="1337437"/>
                    <a:pt x="13284581" y="970661"/>
                  </a:cubicBezTo>
                  <a:lnTo>
                    <a:pt x="13284581" y="676783"/>
                  </a:lnTo>
                  <a:cubicBezTo>
                    <a:pt x="13284581" y="310007"/>
                    <a:pt x="12985242" y="12700"/>
                    <a:pt x="12615926" y="12700"/>
                  </a:cubicBezTo>
                  <a:lnTo>
                    <a:pt x="681355" y="12700"/>
                  </a:lnTo>
                  <a:lnTo>
                    <a:pt x="681355" y="6350"/>
                  </a:lnTo>
                  <a:lnTo>
                    <a:pt x="681355" y="12700"/>
                  </a:lnTo>
                  <a:cubicBezTo>
                    <a:pt x="312039" y="12700"/>
                    <a:pt x="12700" y="310007"/>
                    <a:pt x="12700" y="676783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952202" y="6915001"/>
            <a:ext cx="2618780" cy="346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0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Bank-Level Security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52202" y="7310884"/>
            <a:ext cx="9525595" cy="411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End-to-end encryption and OAuth 2.0 authentication protect your personal and bike data.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728514" y="8145810"/>
            <a:ext cx="9972972" cy="1570732"/>
            <a:chOff x="0" y="0"/>
            <a:chExt cx="13297297" cy="2094310"/>
          </a:xfrm>
        </p:grpSpPr>
        <p:sp>
          <p:nvSpPr>
            <p:cNvPr id="27" name="Freeform 27"/>
            <p:cNvSpPr/>
            <p:nvPr/>
          </p:nvSpPr>
          <p:spPr>
            <a:xfrm>
              <a:off x="6350" y="6350"/>
              <a:ext cx="13284581" cy="2081657"/>
            </a:xfrm>
            <a:custGeom>
              <a:avLst/>
              <a:gdLst/>
              <a:ahLst/>
              <a:cxnLst/>
              <a:rect l="l" t="t" r="r" b="b"/>
              <a:pathLst>
                <a:path w="13284581" h="2081657">
                  <a:moveTo>
                    <a:pt x="0" y="670433"/>
                  </a:moveTo>
                  <a:cubicBezTo>
                    <a:pt x="0" y="300101"/>
                    <a:pt x="301752" y="0"/>
                    <a:pt x="673862" y="0"/>
                  </a:cubicBezTo>
                  <a:lnTo>
                    <a:pt x="12610719" y="0"/>
                  </a:lnTo>
                  <a:cubicBezTo>
                    <a:pt x="12982828" y="0"/>
                    <a:pt x="13284581" y="300101"/>
                    <a:pt x="13284581" y="670433"/>
                  </a:cubicBezTo>
                  <a:lnTo>
                    <a:pt x="13284581" y="1411224"/>
                  </a:lnTo>
                  <a:cubicBezTo>
                    <a:pt x="13284581" y="1781429"/>
                    <a:pt x="12982828" y="2081657"/>
                    <a:pt x="12610719" y="2081657"/>
                  </a:cubicBezTo>
                  <a:lnTo>
                    <a:pt x="673862" y="2081657"/>
                  </a:lnTo>
                  <a:cubicBezTo>
                    <a:pt x="301752" y="2081657"/>
                    <a:pt x="0" y="1781429"/>
                    <a:pt x="0" y="1411224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0"/>
              <a:ext cx="13297281" cy="2094357"/>
            </a:xfrm>
            <a:custGeom>
              <a:avLst/>
              <a:gdLst/>
              <a:ahLst/>
              <a:cxnLst/>
              <a:rect l="l" t="t" r="r" b="b"/>
              <a:pathLst>
                <a:path w="13297281" h="2094357">
                  <a:moveTo>
                    <a:pt x="0" y="676783"/>
                  </a:moveTo>
                  <a:cubicBezTo>
                    <a:pt x="0" y="303022"/>
                    <a:pt x="304546" y="0"/>
                    <a:pt x="680212" y="0"/>
                  </a:cubicBezTo>
                  <a:lnTo>
                    <a:pt x="12617069" y="0"/>
                  </a:lnTo>
                  <a:lnTo>
                    <a:pt x="12617069" y="6350"/>
                  </a:lnTo>
                  <a:lnTo>
                    <a:pt x="12617069" y="0"/>
                  </a:lnTo>
                  <a:cubicBezTo>
                    <a:pt x="12992735" y="0"/>
                    <a:pt x="13297281" y="303022"/>
                    <a:pt x="13297281" y="676783"/>
                  </a:cubicBezTo>
                  <a:lnTo>
                    <a:pt x="13290931" y="676783"/>
                  </a:lnTo>
                  <a:lnTo>
                    <a:pt x="13297281" y="676783"/>
                  </a:lnTo>
                  <a:lnTo>
                    <a:pt x="13297281" y="1417574"/>
                  </a:lnTo>
                  <a:lnTo>
                    <a:pt x="13290931" y="1417574"/>
                  </a:lnTo>
                  <a:lnTo>
                    <a:pt x="13297281" y="1417574"/>
                  </a:lnTo>
                  <a:cubicBezTo>
                    <a:pt x="13297281" y="1791335"/>
                    <a:pt x="12992735" y="2094357"/>
                    <a:pt x="12617069" y="2094357"/>
                  </a:cubicBezTo>
                  <a:lnTo>
                    <a:pt x="12617069" y="2088007"/>
                  </a:lnTo>
                  <a:lnTo>
                    <a:pt x="12617069" y="2094357"/>
                  </a:lnTo>
                  <a:lnTo>
                    <a:pt x="680212" y="2094357"/>
                  </a:lnTo>
                  <a:lnTo>
                    <a:pt x="680212" y="2088007"/>
                  </a:lnTo>
                  <a:lnTo>
                    <a:pt x="680212" y="2094357"/>
                  </a:lnTo>
                  <a:cubicBezTo>
                    <a:pt x="304546" y="2094357"/>
                    <a:pt x="0" y="1791335"/>
                    <a:pt x="0" y="1417574"/>
                  </a:cubicBezTo>
                  <a:lnTo>
                    <a:pt x="0" y="676783"/>
                  </a:lnTo>
                  <a:lnTo>
                    <a:pt x="6350" y="676783"/>
                  </a:lnTo>
                  <a:lnTo>
                    <a:pt x="0" y="676783"/>
                  </a:lnTo>
                  <a:moveTo>
                    <a:pt x="12700" y="676783"/>
                  </a:moveTo>
                  <a:lnTo>
                    <a:pt x="12700" y="1417574"/>
                  </a:lnTo>
                  <a:lnTo>
                    <a:pt x="6350" y="1417574"/>
                  </a:lnTo>
                  <a:lnTo>
                    <a:pt x="12700" y="1417574"/>
                  </a:lnTo>
                  <a:cubicBezTo>
                    <a:pt x="12700" y="1784350"/>
                    <a:pt x="311531" y="2081657"/>
                    <a:pt x="680212" y="2081657"/>
                  </a:cubicBezTo>
                  <a:lnTo>
                    <a:pt x="12617069" y="2081657"/>
                  </a:lnTo>
                  <a:cubicBezTo>
                    <a:pt x="12985750" y="2081657"/>
                    <a:pt x="13284581" y="1784350"/>
                    <a:pt x="13284581" y="1417574"/>
                  </a:cubicBezTo>
                  <a:lnTo>
                    <a:pt x="13284581" y="676783"/>
                  </a:lnTo>
                  <a:cubicBezTo>
                    <a:pt x="13284581" y="310007"/>
                    <a:pt x="12985750" y="12700"/>
                    <a:pt x="12617069" y="12700"/>
                  </a:cubicBezTo>
                  <a:lnTo>
                    <a:pt x="680212" y="12700"/>
                  </a:lnTo>
                  <a:lnTo>
                    <a:pt x="680212" y="6350"/>
                  </a:lnTo>
                  <a:lnTo>
                    <a:pt x="680212" y="12700"/>
                  </a:lnTo>
                  <a:cubicBezTo>
                    <a:pt x="311531" y="12700"/>
                    <a:pt x="12700" y="310007"/>
                    <a:pt x="12700" y="676783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952202" y="8350449"/>
            <a:ext cx="2618780" cy="346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0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Built by Riders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52202" y="8746331"/>
            <a:ext cx="9525595" cy="74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Designed and developed by people who live and breathe motorcycling. We understand your needs.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6858000" cy="10289232"/>
            <a:chOff x="0" y="0"/>
            <a:chExt cx="9144000" cy="13718977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8921"/>
            </a:xfrm>
            <a:custGeom>
              <a:avLst/>
              <a:gdLst/>
              <a:ahLst/>
              <a:cxnLst/>
              <a:rect l="l" t="t" r="r" b="b"/>
              <a:pathLst>
                <a:path w="9144000" h="13718921">
                  <a:moveTo>
                    <a:pt x="0" y="0"/>
                  </a:moveTo>
                  <a:lnTo>
                    <a:pt x="9144000" y="0"/>
                  </a:lnTo>
                  <a:lnTo>
                    <a:pt x="9144000" y="13718921"/>
                  </a:lnTo>
                  <a:lnTo>
                    <a:pt x="0" y="137189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" r="-10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703939" y="636091"/>
            <a:ext cx="8813452" cy="783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37"/>
              </a:lnSpc>
            </a:pPr>
            <a:r>
              <a:rPr lang="en-US" sz="475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What's Next: Future Roadmap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7703939" y="1782515"/>
            <a:ext cx="725091" cy="1428750"/>
            <a:chOff x="0" y="0"/>
            <a:chExt cx="966788" cy="1905000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966851" cy="1905000"/>
            </a:xfrm>
            <a:custGeom>
              <a:avLst/>
              <a:gdLst/>
              <a:ahLst/>
              <a:cxnLst/>
              <a:rect l="l" t="t" r="r" b="b"/>
              <a:pathLst>
                <a:path w="966851" h="1905000">
                  <a:moveTo>
                    <a:pt x="0" y="0"/>
                  </a:moveTo>
                  <a:lnTo>
                    <a:pt x="966851" y="0"/>
                  </a:lnTo>
                  <a:lnTo>
                    <a:pt x="966851" y="1905000"/>
                  </a:lnTo>
                  <a:lnTo>
                    <a:pt x="0" y="190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82" r="6" b="-82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8670726" y="2005161"/>
            <a:ext cx="3021360" cy="396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Live GPS Tracking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70726" y="2470546"/>
            <a:ext cx="8771335" cy="849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Real-time route mapping and turn-by-turn navigation with group ride visibility.</a:t>
            </a:r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8066484" y="3803451"/>
            <a:ext cx="725091" cy="1428750"/>
            <a:chOff x="0" y="0"/>
            <a:chExt cx="966788" cy="1905000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966851" cy="1905000"/>
            </a:xfrm>
            <a:custGeom>
              <a:avLst/>
              <a:gdLst/>
              <a:ahLst/>
              <a:cxnLst/>
              <a:rect l="l" t="t" r="r" b="b"/>
              <a:pathLst>
                <a:path w="966851" h="1905000">
                  <a:moveTo>
                    <a:pt x="0" y="0"/>
                  </a:moveTo>
                  <a:lnTo>
                    <a:pt x="966851" y="0"/>
                  </a:lnTo>
                  <a:lnTo>
                    <a:pt x="966851" y="1905000"/>
                  </a:lnTo>
                  <a:lnTo>
                    <a:pt x="0" y="190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82" r="6" b="-82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9033272" y="4026099"/>
            <a:ext cx="3021360" cy="396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Group Coordination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033272" y="4491484"/>
            <a:ext cx="8408789" cy="849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Plan group rides, coordinate events, and sync schedules with fellow riders.</a:t>
            </a:r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8429030" y="5824389"/>
            <a:ext cx="725091" cy="1428750"/>
            <a:chOff x="0" y="0"/>
            <a:chExt cx="966788" cy="1905000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966851" cy="1905000"/>
            </a:xfrm>
            <a:custGeom>
              <a:avLst/>
              <a:gdLst/>
              <a:ahLst/>
              <a:cxnLst/>
              <a:rect l="l" t="t" r="r" b="b"/>
              <a:pathLst>
                <a:path w="966851" h="1905000">
                  <a:moveTo>
                    <a:pt x="0" y="0"/>
                  </a:moveTo>
                  <a:lnTo>
                    <a:pt x="966851" y="0"/>
                  </a:lnTo>
                  <a:lnTo>
                    <a:pt x="966851" y="1905000"/>
                  </a:lnTo>
                  <a:lnTo>
                    <a:pt x="0" y="190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82" r="6" b="-82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9395818" y="6047035"/>
            <a:ext cx="3021360" cy="396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Smart Reminders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395818" y="6512421"/>
            <a:ext cx="8046244" cy="849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Push notifications for scheduled maintenance, inspections, and ride suggestions.</a:t>
            </a:r>
          </a:p>
        </p:txBody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8791575" y="7845326"/>
            <a:ext cx="725091" cy="1428750"/>
            <a:chOff x="0" y="0"/>
            <a:chExt cx="966788" cy="1905000"/>
          </a:xfrm>
        </p:grpSpPr>
        <p:sp>
          <p:nvSpPr>
            <p:cNvPr id="22" name="Freeform 22" descr="preencoded.png"/>
            <p:cNvSpPr/>
            <p:nvPr/>
          </p:nvSpPr>
          <p:spPr>
            <a:xfrm>
              <a:off x="0" y="0"/>
              <a:ext cx="966851" cy="1905000"/>
            </a:xfrm>
            <a:custGeom>
              <a:avLst/>
              <a:gdLst/>
              <a:ahLst/>
              <a:cxnLst/>
              <a:rect l="l" t="t" r="r" b="b"/>
              <a:pathLst>
                <a:path w="966851" h="1905000">
                  <a:moveTo>
                    <a:pt x="0" y="0"/>
                  </a:moveTo>
                  <a:lnTo>
                    <a:pt x="966851" y="0"/>
                  </a:lnTo>
                  <a:lnTo>
                    <a:pt x="966851" y="1905000"/>
                  </a:lnTo>
                  <a:lnTo>
                    <a:pt x="0" y="190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82" r="6" b="-82"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9758362" y="8067972"/>
            <a:ext cx="3086695" cy="396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Wearable Integration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758362" y="8849320"/>
            <a:ext cx="7683699" cy="849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Connect smartwatches and fitness trackers for comprehensive biometric ride data.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838200" y="601712"/>
            <a:ext cx="9753600" cy="6044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49"/>
              </a:lnSpc>
            </a:pPr>
            <a:r>
              <a:rPr lang="en-US" sz="937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Ride Smarter. Share Freely. Connect Globally.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8200" y="6928842"/>
            <a:ext cx="9753600" cy="1225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RideMate transforms solitary journeys into a connected community. With cutting-edge cloud technology and features built specifically for riders, we're redefining what it means to ride in the modern era.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8200" y="8503890"/>
            <a:ext cx="7852767" cy="458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81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RideMate — Your Ultimate Riding Companion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8200" y="9323338"/>
            <a:ext cx="9753600" cy="3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5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Powered by serverless AWS architecture. Built for the open road.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475</Words>
  <Application>Microsoft Office PowerPoint</Application>
  <PresentationFormat>Custom</PresentationFormat>
  <Paragraphs>78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Arial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RideMate.pptx</dc:title>
  <cp:lastModifiedBy>Yash Malekar</cp:lastModifiedBy>
  <cp:revision>3</cp:revision>
  <dcterms:created xsi:type="dcterms:W3CDTF">2006-08-16T00:00:00Z</dcterms:created>
  <dcterms:modified xsi:type="dcterms:W3CDTF">2025-11-09T17:35:16Z</dcterms:modified>
  <dc:identifier>DAG4Mgbxgb4</dc:identifier>
</cp:coreProperties>
</file>